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4"/>
  </p:notesMasterIdLst>
  <p:sldIdLst>
    <p:sldId id="256" r:id="rId2"/>
    <p:sldId id="298" r:id="rId3"/>
    <p:sldId id="364" r:id="rId4"/>
    <p:sldId id="365" r:id="rId5"/>
    <p:sldId id="366" r:id="rId6"/>
    <p:sldId id="367" r:id="rId7"/>
    <p:sldId id="369" r:id="rId8"/>
    <p:sldId id="368" r:id="rId9"/>
    <p:sldId id="387" r:id="rId10"/>
    <p:sldId id="427" r:id="rId11"/>
    <p:sldId id="420" r:id="rId12"/>
    <p:sldId id="388" r:id="rId13"/>
    <p:sldId id="428" r:id="rId14"/>
    <p:sldId id="429" r:id="rId15"/>
    <p:sldId id="430" r:id="rId16"/>
    <p:sldId id="431" r:id="rId17"/>
    <p:sldId id="433" r:id="rId18"/>
    <p:sldId id="434" r:id="rId19"/>
    <p:sldId id="432" r:id="rId20"/>
    <p:sldId id="422" r:id="rId21"/>
    <p:sldId id="389" r:id="rId22"/>
    <p:sldId id="390" r:id="rId23"/>
    <p:sldId id="423" r:id="rId24"/>
    <p:sldId id="391" r:id="rId25"/>
    <p:sldId id="392" r:id="rId26"/>
    <p:sldId id="393" r:id="rId27"/>
    <p:sldId id="394" r:id="rId28"/>
    <p:sldId id="395" r:id="rId29"/>
    <p:sldId id="396" r:id="rId30"/>
    <p:sldId id="379" r:id="rId31"/>
    <p:sldId id="380" r:id="rId32"/>
    <p:sldId id="398" r:id="rId33"/>
    <p:sldId id="381" r:id="rId34"/>
    <p:sldId id="424" r:id="rId35"/>
    <p:sldId id="382" r:id="rId36"/>
    <p:sldId id="399" r:id="rId37"/>
    <p:sldId id="383" r:id="rId38"/>
    <p:sldId id="400" r:id="rId39"/>
    <p:sldId id="425" r:id="rId40"/>
    <p:sldId id="384" r:id="rId41"/>
    <p:sldId id="401" r:id="rId42"/>
    <p:sldId id="426" r:id="rId43"/>
    <p:sldId id="385" r:id="rId44"/>
    <p:sldId id="402" r:id="rId45"/>
    <p:sldId id="403" r:id="rId46"/>
    <p:sldId id="404" r:id="rId47"/>
    <p:sldId id="405" r:id="rId48"/>
    <p:sldId id="406" r:id="rId49"/>
    <p:sldId id="407" r:id="rId50"/>
    <p:sldId id="409" r:id="rId51"/>
    <p:sldId id="410" r:id="rId52"/>
    <p:sldId id="386" r:id="rId53"/>
    <p:sldId id="414" r:id="rId54"/>
    <p:sldId id="417" r:id="rId55"/>
    <p:sldId id="418" r:id="rId56"/>
    <p:sldId id="411" r:id="rId57"/>
    <p:sldId id="412" r:id="rId58"/>
    <p:sldId id="413" r:id="rId59"/>
    <p:sldId id="415" r:id="rId60"/>
    <p:sldId id="416" r:id="rId61"/>
    <p:sldId id="419" r:id="rId62"/>
    <p:sldId id="408" r:id="rId63"/>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309" autoAdjust="0"/>
    <p:restoredTop sz="82338" autoAdjust="0"/>
  </p:normalViewPr>
  <p:slideViewPr>
    <p:cSldViewPr snapToGrid="0">
      <p:cViewPr varScale="1">
        <p:scale>
          <a:sx n="73" d="100"/>
          <a:sy n="73" d="100"/>
        </p:scale>
        <p:origin x="84" y="25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5F92DA-2DB4-488C-88A3-F10B434E55AB}" type="doc">
      <dgm:prSet loTypeId="urn:microsoft.com/office/officeart/2005/8/layout/pyramid1" loCatId="pyramid" qsTypeId="urn:microsoft.com/office/officeart/2005/8/quickstyle/simple5" qsCatId="simple" csTypeId="urn:microsoft.com/office/officeart/2005/8/colors/colorful4" csCatId="colorful" phldr="1"/>
      <dgm:spPr/>
    </dgm:pt>
    <dgm:pt modelId="{9E6A5A5A-C772-4123-80BC-74C7E16AC91C}">
      <dgm:prSet phldrT="[Text]"/>
      <dgm:spPr/>
      <dgm:t>
        <a:bodyPr/>
        <a:lstStyle/>
        <a:p>
          <a:r>
            <a:rPr lang="pt-BR" b="1" dirty="0"/>
            <a:t>Finalização</a:t>
          </a:r>
          <a:r>
            <a:rPr lang="pt-BR" dirty="0"/>
            <a:t/>
          </a:r>
          <a:br>
            <a:rPr lang="pt-BR" dirty="0"/>
          </a:br>
          <a:r>
            <a:rPr lang="pt-BR" dirty="0"/>
            <a:t>plano de arquivamento</a:t>
          </a:r>
        </a:p>
      </dgm:t>
    </dgm:pt>
    <dgm:pt modelId="{52EB0886-8F1B-4050-ADDA-5F6A961BBB18}" type="parTrans" cxnId="{10C30B0C-7A69-4F06-9107-40E870CA9526}">
      <dgm:prSet/>
      <dgm:spPr/>
      <dgm:t>
        <a:bodyPr/>
        <a:lstStyle/>
        <a:p>
          <a:endParaRPr lang="pt-BR"/>
        </a:p>
      </dgm:t>
    </dgm:pt>
    <dgm:pt modelId="{95502FBC-604B-44F5-B6DA-7FD9F34083EA}" type="sibTrans" cxnId="{10C30B0C-7A69-4F06-9107-40E870CA9526}">
      <dgm:prSet/>
      <dgm:spPr/>
      <dgm:t>
        <a:bodyPr/>
        <a:lstStyle/>
        <a:p>
          <a:endParaRPr lang="pt-BR"/>
        </a:p>
      </dgm:t>
    </dgm:pt>
    <dgm:pt modelId="{6B73464A-899D-4430-9C11-0DEF1C86DFA1}">
      <dgm:prSet phldrT="[Text]"/>
      <dgm:spPr/>
      <dgm:t>
        <a:bodyPr/>
        <a:lstStyle/>
        <a:p>
          <a:r>
            <a:rPr lang="pt-BR" b="1" dirty="0"/>
            <a:t>Produção</a:t>
          </a:r>
          <a:r>
            <a:rPr lang="pt-BR" dirty="0"/>
            <a:t/>
          </a:r>
          <a:br>
            <a:rPr lang="pt-BR" dirty="0"/>
          </a:br>
          <a:r>
            <a:rPr lang="pt-BR" dirty="0"/>
            <a:t>implementação do plano; rastreamento do progresso; e avaliação de risco</a:t>
          </a:r>
        </a:p>
      </dgm:t>
    </dgm:pt>
    <dgm:pt modelId="{3AD7ACB1-6B20-429C-AA42-E208605A42DD}" type="parTrans" cxnId="{EF25A574-6DAB-46C6-A6CB-608542491ED8}">
      <dgm:prSet/>
      <dgm:spPr/>
      <dgm:t>
        <a:bodyPr/>
        <a:lstStyle/>
        <a:p>
          <a:endParaRPr lang="pt-BR"/>
        </a:p>
      </dgm:t>
    </dgm:pt>
    <dgm:pt modelId="{C7AE54D2-2839-44DB-BF6D-570626EB51BD}" type="sibTrans" cxnId="{EF25A574-6DAB-46C6-A6CB-608542491ED8}">
      <dgm:prSet/>
      <dgm:spPr/>
      <dgm:t>
        <a:bodyPr/>
        <a:lstStyle/>
        <a:p>
          <a:endParaRPr lang="pt-BR"/>
        </a:p>
      </dgm:t>
    </dgm:pt>
    <dgm:pt modelId="{70FB0BA3-67A9-42E0-94D8-2C0DE4DBA9CE}">
      <dgm:prSet phldrT="[Text]"/>
      <dgm:spPr/>
      <dgm:t>
        <a:bodyPr/>
        <a:lstStyle/>
        <a:p>
          <a:r>
            <a:rPr lang="pt-BR" b="1" dirty="0"/>
            <a:t>Pré-produção</a:t>
          </a:r>
          <a:r>
            <a:rPr lang="pt-BR" dirty="0"/>
            <a:t/>
          </a:r>
          <a:br>
            <a:rPr lang="pt-BR" dirty="0"/>
          </a:br>
          <a:r>
            <a:rPr lang="pt-BR" dirty="0"/>
            <a:t>conceito; requisitos do projeto; planejamento do projeto; e avaliação de risco</a:t>
          </a:r>
        </a:p>
      </dgm:t>
    </dgm:pt>
    <dgm:pt modelId="{C2544005-649E-47A6-B4A2-7AC35B083BD6}" type="parTrans" cxnId="{CEA98319-9F61-4551-AFCF-02445EAA7D09}">
      <dgm:prSet/>
      <dgm:spPr/>
      <dgm:t>
        <a:bodyPr/>
        <a:lstStyle/>
        <a:p>
          <a:endParaRPr lang="pt-BR"/>
        </a:p>
      </dgm:t>
    </dgm:pt>
    <dgm:pt modelId="{694662A4-D97E-48AD-83DD-4BCD04796B19}" type="sibTrans" cxnId="{CEA98319-9F61-4551-AFCF-02445EAA7D09}">
      <dgm:prSet/>
      <dgm:spPr/>
      <dgm:t>
        <a:bodyPr/>
        <a:lstStyle/>
        <a:p>
          <a:endParaRPr lang="pt-BR"/>
        </a:p>
      </dgm:t>
    </dgm:pt>
    <dgm:pt modelId="{BFEBB702-5923-4655-B484-4E237E53F1AB}">
      <dgm:prSet phldrT="[Text]"/>
      <dgm:spPr/>
      <dgm:t>
        <a:bodyPr/>
        <a:lstStyle/>
        <a:p>
          <a:r>
            <a:rPr lang="pt-BR" b="1" dirty="0"/>
            <a:t>Testes</a:t>
          </a:r>
          <a:r>
            <a:rPr lang="pt-BR" dirty="0"/>
            <a:t/>
          </a:r>
          <a:br>
            <a:rPr lang="pt-BR" dirty="0"/>
          </a:br>
          <a:r>
            <a:rPr lang="pt-BR" dirty="0"/>
            <a:t>validação do plano e</a:t>
          </a:r>
          <a:br>
            <a:rPr lang="pt-BR" dirty="0"/>
          </a:br>
          <a:r>
            <a:rPr lang="pt-BR" dirty="0"/>
            <a:t>liberação do código</a:t>
          </a:r>
        </a:p>
      </dgm:t>
    </dgm:pt>
    <dgm:pt modelId="{FA897539-C107-4272-9E15-8D72C324FF3E}" type="parTrans" cxnId="{ADB31919-39DE-4F1F-8FE2-8A368E6F68C2}">
      <dgm:prSet/>
      <dgm:spPr/>
      <dgm:t>
        <a:bodyPr/>
        <a:lstStyle/>
        <a:p>
          <a:endParaRPr lang="pt-BR"/>
        </a:p>
      </dgm:t>
    </dgm:pt>
    <dgm:pt modelId="{D4501412-03E9-457B-A4F5-0E9F39F120FB}" type="sibTrans" cxnId="{ADB31919-39DE-4F1F-8FE2-8A368E6F68C2}">
      <dgm:prSet/>
      <dgm:spPr/>
      <dgm:t>
        <a:bodyPr/>
        <a:lstStyle/>
        <a:p>
          <a:endParaRPr lang="pt-BR"/>
        </a:p>
      </dgm:t>
    </dgm:pt>
    <dgm:pt modelId="{012A5215-919C-4DC4-96FB-BB2CBA6D0D89}" type="pres">
      <dgm:prSet presAssocID="{825F92DA-2DB4-488C-88A3-F10B434E55AB}" presName="Name0" presStyleCnt="0">
        <dgm:presLayoutVars>
          <dgm:dir/>
          <dgm:animLvl val="lvl"/>
          <dgm:resizeHandles val="exact"/>
        </dgm:presLayoutVars>
      </dgm:prSet>
      <dgm:spPr/>
    </dgm:pt>
    <dgm:pt modelId="{F4518AEF-1275-4FC3-BF67-20C6DA5FFFDD}" type="pres">
      <dgm:prSet presAssocID="{9E6A5A5A-C772-4123-80BC-74C7E16AC91C}" presName="Name8" presStyleCnt="0"/>
      <dgm:spPr/>
    </dgm:pt>
    <dgm:pt modelId="{BBFE02C4-35B4-45C0-AEF8-2784A494EC20}" type="pres">
      <dgm:prSet presAssocID="{9E6A5A5A-C772-4123-80BC-74C7E16AC91C}" presName="level" presStyleLbl="node1" presStyleIdx="0" presStyleCnt="4">
        <dgm:presLayoutVars>
          <dgm:chMax val="1"/>
          <dgm:bulletEnabled val="1"/>
        </dgm:presLayoutVars>
      </dgm:prSet>
      <dgm:spPr/>
      <dgm:t>
        <a:bodyPr/>
        <a:lstStyle/>
        <a:p>
          <a:endParaRPr lang="pt-BR"/>
        </a:p>
      </dgm:t>
    </dgm:pt>
    <dgm:pt modelId="{0957D78B-70A9-40EF-A4B6-A7A232C4A45B}" type="pres">
      <dgm:prSet presAssocID="{9E6A5A5A-C772-4123-80BC-74C7E16AC91C}" presName="levelTx" presStyleLbl="revTx" presStyleIdx="0" presStyleCnt="0">
        <dgm:presLayoutVars>
          <dgm:chMax val="1"/>
          <dgm:bulletEnabled val="1"/>
        </dgm:presLayoutVars>
      </dgm:prSet>
      <dgm:spPr/>
      <dgm:t>
        <a:bodyPr/>
        <a:lstStyle/>
        <a:p>
          <a:endParaRPr lang="pt-BR"/>
        </a:p>
      </dgm:t>
    </dgm:pt>
    <dgm:pt modelId="{2B4769CB-EBB6-4F85-BE9B-6450B32D11FD}" type="pres">
      <dgm:prSet presAssocID="{BFEBB702-5923-4655-B484-4E237E53F1AB}" presName="Name8" presStyleCnt="0"/>
      <dgm:spPr/>
    </dgm:pt>
    <dgm:pt modelId="{E99B3FF5-8A2A-4EB3-9AAE-EA4A1FC1C0B1}" type="pres">
      <dgm:prSet presAssocID="{BFEBB702-5923-4655-B484-4E237E53F1AB}" presName="level" presStyleLbl="node1" presStyleIdx="1" presStyleCnt="4">
        <dgm:presLayoutVars>
          <dgm:chMax val="1"/>
          <dgm:bulletEnabled val="1"/>
        </dgm:presLayoutVars>
      </dgm:prSet>
      <dgm:spPr/>
      <dgm:t>
        <a:bodyPr/>
        <a:lstStyle/>
        <a:p>
          <a:endParaRPr lang="pt-BR"/>
        </a:p>
      </dgm:t>
    </dgm:pt>
    <dgm:pt modelId="{715DC7B3-AFD7-49CA-8AEC-092EF75C0C3C}" type="pres">
      <dgm:prSet presAssocID="{BFEBB702-5923-4655-B484-4E237E53F1AB}" presName="levelTx" presStyleLbl="revTx" presStyleIdx="0" presStyleCnt="0">
        <dgm:presLayoutVars>
          <dgm:chMax val="1"/>
          <dgm:bulletEnabled val="1"/>
        </dgm:presLayoutVars>
      </dgm:prSet>
      <dgm:spPr/>
      <dgm:t>
        <a:bodyPr/>
        <a:lstStyle/>
        <a:p>
          <a:endParaRPr lang="pt-BR"/>
        </a:p>
      </dgm:t>
    </dgm:pt>
    <dgm:pt modelId="{FD5604EC-2936-4587-B8B9-AD270789A673}" type="pres">
      <dgm:prSet presAssocID="{6B73464A-899D-4430-9C11-0DEF1C86DFA1}" presName="Name8" presStyleCnt="0"/>
      <dgm:spPr/>
    </dgm:pt>
    <dgm:pt modelId="{2E6D1C50-B6B7-44F4-8F74-58026CDBB0D7}" type="pres">
      <dgm:prSet presAssocID="{6B73464A-899D-4430-9C11-0DEF1C86DFA1}" presName="level" presStyleLbl="node1" presStyleIdx="2" presStyleCnt="4">
        <dgm:presLayoutVars>
          <dgm:chMax val="1"/>
          <dgm:bulletEnabled val="1"/>
        </dgm:presLayoutVars>
      </dgm:prSet>
      <dgm:spPr/>
      <dgm:t>
        <a:bodyPr/>
        <a:lstStyle/>
        <a:p>
          <a:endParaRPr lang="pt-BR"/>
        </a:p>
      </dgm:t>
    </dgm:pt>
    <dgm:pt modelId="{2C688611-1494-428C-A4B8-627525B801CC}" type="pres">
      <dgm:prSet presAssocID="{6B73464A-899D-4430-9C11-0DEF1C86DFA1}" presName="levelTx" presStyleLbl="revTx" presStyleIdx="0" presStyleCnt="0">
        <dgm:presLayoutVars>
          <dgm:chMax val="1"/>
          <dgm:bulletEnabled val="1"/>
        </dgm:presLayoutVars>
      </dgm:prSet>
      <dgm:spPr/>
      <dgm:t>
        <a:bodyPr/>
        <a:lstStyle/>
        <a:p>
          <a:endParaRPr lang="pt-BR"/>
        </a:p>
      </dgm:t>
    </dgm:pt>
    <dgm:pt modelId="{6FBAAEFC-B7C5-4D82-93AC-842B6A82A6EB}" type="pres">
      <dgm:prSet presAssocID="{70FB0BA3-67A9-42E0-94D8-2C0DE4DBA9CE}" presName="Name8" presStyleCnt="0"/>
      <dgm:spPr/>
    </dgm:pt>
    <dgm:pt modelId="{35273E9D-A298-4796-A2B6-BD5D6D481F4C}" type="pres">
      <dgm:prSet presAssocID="{70FB0BA3-67A9-42E0-94D8-2C0DE4DBA9CE}" presName="level" presStyleLbl="node1" presStyleIdx="3" presStyleCnt="4">
        <dgm:presLayoutVars>
          <dgm:chMax val="1"/>
          <dgm:bulletEnabled val="1"/>
        </dgm:presLayoutVars>
      </dgm:prSet>
      <dgm:spPr/>
      <dgm:t>
        <a:bodyPr/>
        <a:lstStyle/>
        <a:p>
          <a:endParaRPr lang="pt-BR"/>
        </a:p>
      </dgm:t>
    </dgm:pt>
    <dgm:pt modelId="{8B9E6F29-9FEA-4BB0-8968-96F134FED594}" type="pres">
      <dgm:prSet presAssocID="{70FB0BA3-67A9-42E0-94D8-2C0DE4DBA9CE}" presName="levelTx" presStyleLbl="revTx" presStyleIdx="0" presStyleCnt="0">
        <dgm:presLayoutVars>
          <dgm:chMax val="1"/>
          <dgm:bulletEnabled val="1"/>
        </dgm:presLayoutVars>
      </dgm:prSet>
      <dgm:spPr/>
      <dgm:t>
        <a:bodyPr/>
        <a:lstStyle/>
        <a:p>
          <a:endParaRPr lang="pt-BR"/>
        </a:p>
      </dgm:t>
    </dgm:pt>
  </dgm:ptLst>
  <dgm:cxnLst>
    <dgm:cxn modelId="{EF25A574-6DAB-46C6-A6CB-608542491ED8}" srcId="{825F92DA-2DB4-488C-88A3-F10B434E55AB}" destId="{6B73464A-899D-4430-9C11-0DEF1C86DFA1}" srcOrd="2" destOrd="0" parTransId="{3AD7ACB1-6B20-429C-AA42-E208605A42DD}" sibTransId="{C7AE54D2-2839-44DB-BF6D-570626EB51BD}"/>
    <dgm:cxn modelId="{DB9B8F57-0F06-4262-AAC2-D1A683E35AFD}" type="presOf" srcId="{9E6A5A5A-C772-4123-80BC-74C7E16AC91C}" destId="{0957D78B-70A9-40EF-A4B6-A7A232C4A45B}" srcOrd="1" destOrd="0" presId="urn:microsoft.com/office/officeart/2005/8/layout/pyramid1"/>
    <dgm:cxn modelId="{F4068FF3-F08B-4A97-9E75-8B5F9BFD4EF9}" type="presOf" srcId="{BFEBB702-5923-4655-B484-4E237E53F1AB}" destId="{E99B3FF5-8A2A-4EB3-9AAE-EA4A1FC1C0B1}" srcOrd="0" destOrd="0" presId="urn:microsoft.com/office/officeart/2005/8/layout/pyramid1"/>
    <dgm:cxn modelId="{FBFC45F4-2131-444B-98CD-C1408BEA1BAD}" type="presOf" srcId="{6B73464A-899D-4430-9C11-0DEF1C86DFA1}" destId="{2C688611-1494-428C-A4B8-627525B801CC}" srcOrd="1" destOrd="0" presId="urn:microsoft.com/office/officeart/2005/8/layout/pyramid1"/>
    <dgm:cxn modelId="{B35C4D99-1348-4998-8A88-E7706132BBF5}" type="presOf" srcId="{BFEBB702-5923-4655-B484-4E237E53F1AB}" destId="{715DC7B3-AFD7-49CA-8AEC-092EF75C0C3C}" srcOrd="1" destOrd="0" presId="urn:microsoft.com/office/officeart/2005/8/layout/pyramid1"/>
    <dgm:cxn modelId="{482C54EC-D043-4FE4-9D21-6B2D3C5F4368}" type="presOf" srcId="{9E6A5A5A-C772-4123-80BC-74C7E16AC91C}" destId="{BBFE02C4-35B4-45C0-AEF8-2784A494EC20}" srcOrd="0" destOrd="0" presId="urn:microsoft.com/office/officeart/2005/8/layout/pyramid1"/>
    <dgm:cxn modelId="{1D39698C-F388-4F01-8E1E-1EB10143D4EE}" type="presOf" srcId="{6B73464A-899D-4430-9C11-0DEF1C86DFA1}" destId="{2E6D1C50-B6B7-44F4-8F74-58026CDBB0D7}" srcOrd="0" destOrd="0" presId="urn:microsoft.com/office/officeart/2005/8/layout/pyramid1"/>
    <dgm:cxn modelId="{C6BDE890-A4C7-4184-893B-33662C8645F1}" type="presOf" srcId="{70FB0BA3-67A9-42E0-94D8-2C0DE4DBA9CE}" destId="{8B9E6F29-9FEA-4BB0-8968-96F134FED594}" srcOrd="1" destOrd="0" presId="urn:microsoft.com/office/officeart/2005/8/layout/pyramid1"/>
    <dgm:cxn modelId="{026DA5EE-4CFE-4231-B047-66B890F4B737}" type="presOf" srcId="{70FB0BA3-67A9-42E0-94D8-2C0DE4DBA9CE}" destId="{35273E9D-A298-4796-A2B6-BD5D6D481F4C}" srcOrd="0" destOrd="0" presId="urn:microsoft.com/office/officeart/2005/8/layout/pyramid1"/>
    <dgm:cxn modelId="{CEA98319-9F61-4551-AFCF-02445EAA7D09}" srcId="{825F92DA-2DB4-488C-88A3-F10B434E55AB}" destId="{70FB0BA3-67A9-42E0-94D8-2C0DE4DBA9CE}" srcOrd="3" destOrd="0" parTransId="{C2544005-649E-47A6-B4A2-7AC35B083BD6}" sibTransId="{694662A4-D97E-48AD-83DD-4BCD04796B19}"/>
    <dgm:cxn modelId="{ADB31919-39DE-4F1F-8FE2-8A368E6F68C2}" srcId="{825F92DA-2DB4-488C-88A3-F10B434E55AB}" destId="{BFEBB702-5923-4655-B484-4E237E53F1AB}" srcOrd="1" destOrd="0" parTransId="{FA897539-C107-4272-9E15-8D72C324FF3E}" sibTransId="{D4501412-03E9-457B-A4F5-0E9F39F120FB}"/>
    <dgm:cxn modelId="{10C30B0C-7A69-4F06-9107-40E870CA9526}" srcId="{825F92DA-2DB4-488C-88A3-F10B434E55AB}" destId="{9E6A5A5A-C772-4123-80BC-74C7E16AC91C}" srcOrd="0" destOrd="0" parTransId="{52EB0886-8F1B-4050-ADDA-5F6A961BBB18}" sibTransId="{95502FBC-604B-44F5-B6DA-7FD9F34083EA}"/>
    <dgm:cxn modelId="{810B1680-7C9F-4419-960D-C3A7ED719939}" type="presOf" srcId="{825F92DA-2DB4-488C-88A3-F10B434E55AB}" destId="{012A5215-919C-4DC4-96FB-BB2CBA6D0D89}" srcOrd="0" destOrd="0" presId="urn:microsoft.com/office/officeart/2005/8/layout/pyramid1"/>
    <dgm:cxn modelId="{E845D4B1-958F-43FB-88D0-93C490EE293C}" type="presParOf" srcId="{012A5215-919C-4DC4-96FB-BB2CBA6D0D89}" destId="{F4518AEF-1275-4FC3-BF67-20C6DA5FFFDD}" srcOrd="0" destOrd="0" presId="urn:microsoft.com/office/officeart/2005/8/layout/pyramid1"/>
    <dgm:cxn modelId="{04E79E1B-339A-4818-B172-4A7783F78AB8}" type="presParOf" srcId="{F4518AEF-1275-4FC3-BF67-20C6DA5FFFDD}" destId="{BBFE02C4-35B4-45C0-AEF8-2784A494EC20}" srcOrd="0" destOrd="0" presId="urn:microsoft.com/office/officeart/2005/8/layout/pyramid1"/>
    <dgm:cxn modelId="{1D943B15-B39E-4738-815D-466323EBEDE0}" type="presParOf" srcId="{F4518AEF-1275-4FC3-BF67-20C6DA5FFFDD}" destId="{0957D78B-70A9-40EF-A4B6-A7A232C4A45B}" srcOrd="1" destOrd="0" presId="urn:microsoft.com/office/officeart/2005/8/layout/pyramid1"/>
    <dgm:cxn modelId="{A96ECD5D-1BAA-4654-A51F-CE178A2D789B}" type="presParOf" srcId="{012A5215-919C-4DC4-96FB-BB2CBA6D0D89}" destId="{2B4769CB-EBB6-4F85-BE9B-6450B32D11FD}" srcOrd="1" destOrd="0" presId="urn:microsoft.com/office/officeart/2005/8/layout/pyramid1"/>
    <dgm:cxn modelId="{54B8A304-8B5F-4B1E-819D-D396E34E3EA2}" type="presParOf" srcId="{2B4769CB-EBB6-4F85-BE9B-6450B32D11FD}" destId="{E99B3FF5-8A2A-4EB3-9AAE-EA4A1FC1C0B1}" srcOrd="0" destOrd="0" presId="urn:microsoft.com/office/officeart/2005/8/layout/pyramid1"/>
    <dgm:cxn modelId="{CFE00E30-A660-48F2-BE35-C5827F0D0339}" type="presParOf" srcId="{2B4769CB-EBB6-4F85-BE9B-6450B32D11FD}" destId="{715DC7B3-AFD7-49CA-8AEC-092EF75C0C3C}" srcOrd="1" destOrd="0" presId="urn:microsoft.com/office/officeart/2005/8/layout/pyramid1"/>
    <dgm:cxn modelId="{971AD349-9E73-4CFF-8225-1BBC499979B3}" type="presParOf" srcId="{012A5215-919C-4DC4-96FB-BB2CBA6D0D89}" destId="{FD5604EC-2936-4587-B8B9-AD270789A673}" srcOrd="2" destOrd="0" presId="urn:microsoft.com/office/officeart/2005/8/layout/pyramid1"/>
    <dgm:cxn modelId="{5E64E2EA-FF2A-4096-ABC9-E928B899D8FB}" type="presParOf" srcId="{FD5604EC-2936-4587-B8B9-AD270789A673}" destId="{2E6D1C50-B6B7-44F4-8F74-58026CDBB0D7}" srcOrd="0" destOrd="0" presId="urn:microsoft.com/office/officeart/2005/8/layout/pyramid1"/>
    <dgm:cxn modelId="{B1C10A15-9001-42CA-BD3C-7EB862FCF355}" type="presParOf" srcId="{FD5604EC-2936-4587-B8B9-AD270789A673}" destId="{2C688611-1494-428C-A4B8-627525B801CC}" srcOrd="1" destOrd="0" presId="urn:microsoft.com/office/officeart/2005/8/layout/pyramid1"/>
    <dgm:cxn modelId="{29965B58-EFDA-4D19-980D-887572DF3BE6}" type="presParOf" srcId="{012A5215-919C-4DC4-96FB-BB2CBA6D0D89}" destId="{6FBAAEFC-B7C5-4D82-93AC-842B6A82A6EB}" srcOrd="3" destOrd="0" presId="urn:microsoft.com/office/officeart/2005/8/layout/pyramid1"/>
    <dgm:cxn modelId="{D3062A91-5D4F-4ACA-B857-13C1672795CA}" type="presParOf" srcId="{6FBAAEFC-B7C5-4D82-93AC-842B6A82A6EB}" destId="{35273E9D-A298-4796-A2B6-BD5D6D481F4C}" srcOrd="0" destOrd="0" presId="urn:microsoft.com/office/officeart/2005/8/layout/pyramid1"/>
    <dgm:cxn modelId="{01E37371-94E2-4672-8433-0F24508DA9B4}" type="presParOf" srcId="{6FBAAEFC-B7C5-4D82-93AC-842B6A82A6EB}" destId="{8B9E6F29-9FEA-4BB0-8968-96F134FED59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E02C4-35B4-45C0-AEF8-2784A494EC20}">
      <dsp:nvSpPr>
        <dsp:cNvPr id="0" name=""/>
        <dsp:cNvSpPr/>
      </dsp:nvSpPr>
      <dsp:spPr>
        <a:xfrm>
          <a:off x="4389834" y="0"/>
          <a:ext cx="2926556" cy="1171404"/>
        </a:xfrm>
        <a:prstGeom prst="trapezoid">
          <a:avLst>
            <a:gd name="adj" fmla="val 124917"/>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Finalização</a:t>
          </a:r>
          <a:r>
            <a:rPr lang="pt-BR" sz="2600" kern="1200" dirty="0"/>
            <a:t/>
          </a:r>
          <a:br>
            <a:rPr lang="pt-BR" sz="2600" kern="1200" dirty="0"/>
          </a:br>
          <a:r>
            <a:rPr lang="pt-BR" sz="2600" kern="1200" dirty="0"/>
            <a:t>plano de arquivamento</a:t>
          </a:r>
        </a:p>
      </dsp:txBody>
      <dsp:txXfrm>
        <a:off x="4389834" y="0"/>
        <a:ext cx="2926556" cy="1171404"/>
      </dsp:txXfrm>
    </dsp:sp>
    <dsp:sp modelId="{E99B3FF5-8A2A-4EB3-9AAE-EA4A1FC1C0B1}">
      <dsp:nvSpPr>
        <dsp:cNvPr id="0" name=""/>
        <dsp:cNvSpPr/>
      </dsp:nvSpPr>
      <dsp:spPr>
        <a:xfrm>
          <a:off x="2926556" y="1171404"/>
          <a:ext cx="5853112" cy="1171404"/>
        </a:xfrm>
        <a:prstGeom prst="trapezoid">
          <a:avLst>
            <a:gd name="adj" fmla="val 124917"/>
          </a:avLst>
        </a:prstGeom>
        <a:gradFill rotWithShape="0">
          <a:gsLst>
            <a:gs pos="0">
              <a:schemeClr val="accent4">
                <a:hueOff val="3465231"/>
                <a:satOff val="-15989"/>
                <a:lumOff val="588"/>
                <a:alphaOff val="0"/>
                <a:satMod val="103000"/>
                <a:lumMod val="102000"/>
                <a:tint val="94000"/>
              </a:schemeClr>
            </a:gs>
            <a:gs pos="50000">
              <a:schemeClr val="accent4">
                <a:hueOff val="3465231"/>
                <a:satOff val="-15989"/>
                <a:lumOff val="588"/>
                <a:alphaOff val="0"/>
                <a:satMod val="110000"/>
                <a:lumMod val="100000"/>
                <a:shade val="100000"/>
              </a:schemeClr>
            </a:gs>
            <a:gs pos="100000">
              <a:schemeClr val="accent4">
                <a:hueOff val="3465231"/>
                <a:satOff val="-15989"/>
                <a:lumOff val="58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Testes</a:t>
          </a:r>
          <a:r>
            <a:rPr lang="pt-BR" sz="2600" kern="1200" dirty="0"/>
            <a:t/>
          </a:r>
          <a:br>
            <a:rPr lang="pt-BR" sz="2600" kern="1200" dirty="0"/>
          </a:br>
          <a:r>
            <a:rPr lang="pt-BR" sz="2600" kern="1200" dirty="0"/>
            <a:t>validação do plano e</a:t>
          </a:r>
          <a:br>
            <a:rPr lang="pt-BR" sz="2600" kern="1200" dirty="0"/>
          </a:br>
          <a:r>
            <a:rPr lang="pt-BR" sz="2600" kern="1200" dirty="0"/>
            <a:t>liberação do código</a:t>
          </a:r>
        </a:p>
      </dsp:txBody>
      <dsp:txXfrm>
        <a:off x="3950850" y="1171404"/>
        <a:ext cx="3804523" cy="1171404"/>
      </dsp:txXfrm>
    </dsp:sp>
    <dsp:sp modelId="{2E6D1C50-B6B7-44F4-8F74-58026CDBB0D7}">
      <dsp:nvSpPr>
        <dsp:cNvPr id="0" name=""/>
        <dsp:cNvSpPr/>
      </dsp:nvSpPr>
      <dsp:spPr>
        <a:xfrm>
          <a:off x="1463278" y="2342809"/>
          <a:ext cx="8779668" cy="1171404"/>
        </a:xfrm>
        <a:prstGeom prst="trapezoid">
          <a:avLst>
            <a:gd name="adj" fmla="val 124917"/>
          </a:avLst>
        </a:prstGeom>
        <a:gradFill rotWithShape="0">
          <a:gsLst>
            <a:gs pos="0">
              <a:schemeClr val="accent4">
                <a:hueOff val="6930461"/>
                <a:satOff val="-31979"/>
                <a:lumOff val="1177"/>
                <a:alphaOff val="0"/>
                <a:satMod val="103000"/>
                <a:lumMod val="102000"/>
                <a:tint val="94000"/>
              </a:schemeClr>
            </a:gs>
            <a:gs pos="50000">
              <a:schemeClr val="accent4">
                <a:hueOff val="6930461"/>
                <a:satOff val="-31979"/>
                <a:lumOff val="1177"/>
                <a:alphaOff val="0"/>
                <a:satMod val="110000"/>
                <a:lumMod val="100000"/>
                <a:shade val="100000"/>
              </a:schemeClr>
            </a:gs>
            <a:gs pos="100000">
              <a:schemeClr val="accent4">
                <a:hueOff val="6930461"/>
                <a:satOff val="-31979"/>
                <a:lumOff val="117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Produção</a:t>
          </a:r>
          <a:r>
            <a:rPr lang="pt-BR" sz="2600" kern="1200" dirty="0"/>
            <a:t/>
          </a:r>
          <a:br>
            <a:rPr lang="pt-BR" sz="2600" kern="1200" dirty="0"/>
          </a:br>
          <a:r>
            <a:rPr lang="pt-BR" sz="2600" kern="1200" dirty="0"/>
            <a:t>implementação do plano; rastreamento do progresso; e avaliação de risco</a:t>
          </a:r>
        </a:p>
      </dsp:txBody>
      <dsp:txXfrm>
        <a:off x="2999720" y="2342809"/>
        <a:ext cx="5706784" cy="1171404"/>
      </dsp:txXfrm>
    </dsp:sp>
    <dsp:sp modelId="{35273E9D-A298-4796-A2B6-BD5D6D481F4C}">
      <dsp:nvSpPr>
        <dsp:cNvPr id="0" name=""/>
        <dsp:cNvSpPr/>
      </dsp:nvSpPr>
      <dsp:spPr>
        <a:xfrm>
          <a:off x="0" y="3514214"/>
          <a:ext cx="11706225" cy="1171404"/>
        </a:xfrm>
        <a:prstGeom prst="trapezoid">
          <a:avLst>
            <a:gd name="adj" fmla="val 124917"/>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Pré-produção</a:t>
          </a:r>
          <a:r>
            <a:rPr lang="pt-BR" sz="2600" kern="1200" dirty="0"/>
            <a:t/>
          </a:r>
          <a:br>
            <a:rPr lang="pt-BR" sz="2600" kern="1200" dirty="0"/>
          </a:br>
          <a:r>
            <a:rPr lang="pt-BR" sz="2600" kern="1200" dirty="0"/>
            <a:t>conceito; requisitos do projeto; planejamento do projeto; e avaliação de risco</a:t>
          </a:r>
        </a:p>
      </dsp:txBody>
      <dsp:txXfrm>
        <a:off x="2048589" y="3514214"/>
        <a:ext cx="7609046" cy="1171404"/>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2.jpeg>
</file>

<file path=ppt/media/image13.jpeg>
</file>

<file path=ppt/media/image14.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D3EB41-CF60-4C9F-BD83-AE56FA0945EB}" type="datetimeFigureOut">
              <a:rPr lang="pt-BR" smtClean="0"/>
              <a:t>19/11/2018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F486D-935E-4125-8FD7-C735663CC7DE}" type="slidenum">
              <a:rPr lang="pt-BR" smtClean="0"/>
              <a:t>‹nº›</a:t>
            </a:fld>
            <a:endParaRPr lang="pt-BR"/>
          </a:p>
        </p:txBody>
      </p:sp>
    </p:spTree>
    <p:extLst>
      <p:ext uri="{BB962C8B-B14F-4D97-AF65-F5344CB8AC3E}">
        <p14:creationId xmlns:p14="http://schemas.microsoft.com/office/powerpoint/2010/main" val="42355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u="none" dirty="0"/>
          </a:p>
        </p:txBody>
      </p:sp>
      <p:sp>
        <p:nvSpPr>
          <p:cNvPr id="4" name="Espaço Reservado para Número de Slide 3"/>
          <p:cNvSpPr>
            <a:spLocks noGrp="1"/>
          </p:cNvSpPr>
          <p:nvPr>
            <p:ph type="sldNum" sz="quarter" idx="10"/>
          </p:nvPr>
        </p:nvSpPr>
        <p:spPr/>
        <p:txBody>
          <a:bodyPr/>
          <a:lstStyle/>
          <a:p>
            <a:fld id="{020F486D-935E-4125-8FD7-C735663CC7DE}" type="slidenum">
              <a:rPr lang="pt-BR" smtClean="0"/>
              <a:t>1</a:t>
            </a:fld>
            <a:endParaRPr lang="pt-BR"/>
          </a:p>
        </p:txBody>
      </p:sp>
    </p:spTree>
    <p:extLst>
      <p:ext uri="{BB962C8B-B14F-4D97-AF65-F5344CB8AC3E}">
        <p14:creationId xmlns:p14="http://schemas.microsoft.com/office/powerpoint/2010/main" val="3044808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10</a:t>
            </a:fld>
            <a:endParaRPr lang="pt-BR"/>
          </a:p>
        </p:txBody>
      </p:sp>
    </p:spTree>
    <p:extLst>
      <p:ext uri="{BB962C8B-B14F-4D97-AF65-F5344CB8AC3E}">
        <p14:creationId xmlns:p14="http://schemas.microsoft.com/office/powerpoint/2010/main" val="2009956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11</a:t>
            </a:fld>
            <a:endParaRPr lang="pt-BR"/>
          </a:p>
        </p:txBody>
      </p:sp>
    </p:spTree>
    <p:extLst>
      <p:ext uri="{BB962C8B-B14F-4D97-AF65-F5344CB8AC3E}">
        <p14:creationId xmlns:p14="http://schemas.microsoft.com/office/powerpoint/2010/main" val="2518567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12</a:t>
            </a:fld>
            <a:endParaRPr lang="pt-BR"/>
          </a:p>
        </p:txBody>
      </p:sp>
    </p:spTree>
    <p:extLst>
      <p:ext uri="{BB962C8B-B14F-4D97-AF65-F5344CB8AC3E}">
        <p14:creationId xmlns:p14="http://schemas.microsoft.com/office/powerpoint/2010/main" val="22665719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13</a:t>
            </a:fld>
            <a:endParaRPr lang="pt-BR"/>
          </a:p>
        </p:txBody>
      </p:sp>
    </p:spTree>
    <p:extLst>
      <p:ext uri="{BB962C8B-B14F-4D97-AF65-F5344CB8AC3E}">
        <p14:creationId xmlns:p14="http://schemas.microsoft.com/office/powerpoint/2010/main" val="2070307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14</a:t>
            </a:fld>
            <a:endParaRPr lang="pt-BR"/>
          </a:p>
        </p:txBody>
      </p:sp>
    </p:spTree>
    <p:extLst>
      <p:ext uri="{BB962C8B-B14F-4D97-AF65-F5344CB8AC3E}">
        <p14:creationId xmlns:p14="http://schemas.microsoft.com/office/powerpoint/2010/main" val="14313136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15</a:t>
            </a:fld>
            <a:endParaRPr lang="pt-BR"/>
          </a:p>
        </p:txBody>
      </p:sp>
    </p:spTree>
    <p:extLst>
      <p:ext uri="{BB962C8B-B14F-4D97-AF65-F5344CB8AC3E}">
        <p14:creationId xmlns:p14="http://schemas.microsoft.com/office/powerpoint/2010/main" val="2578211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16</a:t>
            </a:fld>
            <a:endParaRPr lang="pt-BR"/>
          </a:p>
        </p:txBody>
      </p:sp>
    </p:spTree>
    <p:extLst>
      <p:ext uri="{BB962C8B-B14F-4D97-AF65-F5344CB8AC3E}">
        <p14:creationId xmlns:p14="http://schemas.microsoft.com/office/powerpoint/2010/main" val="11279794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17</a:t>
            </a:fld>
            <a:endParaRPr lang="pt-BR"/>
          </a:p>
        </p:txBody>
      </p:sp>
    </p:spTree>
    <p:extLst>
      <p:ext uri="{BB962C8B-B14F-4D97-AF65-F5344CB8AC3E}">
        <p14:creationId xmlns:p14="http://schemas.microsoft.com/office/powerpoint/2010/main" val="20631771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18</a:t>
            </a:fld>
            <a:endParaRPr lang="pt-BR"/>
          </a:p>
        </p:txBody>
      </p:sp>
    </p:spTree>
    <p:extLst>
      <p:ext uri="{BB962C8B-B14F-4D97-AF65-F5344CB8AC3E}">
        <p14:creationId xmlns:p14="http://schemas.microsoft.com/office/powerpoint/2010/main" val="28644326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19</a:t>
            </a:fld>
            <a:endParaRPr lang="pt-BR"/>
          </a:p>
        </p:txBody>
      </p:sp>
    </p:spTree>
    <p:extLst>
      <p:ext uri="{BB962C8B-B14F-4D97-AF65-F5344CB8AC3E}">
        <p14:creationId xmlns:p14="http://schemas.microsoft.com/office/powerpoint/2010/main" val="36471600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a:t>
            </a:fld>
            <a:endParaRPr lang="pt-BR"/>
          </a:p>
        </p:txBody>
      </p:sp>
    </p:spTree>
    <p:extLst>
      <p:ext uri="{BB962C8B-B14F-4D97-AF65-F5344CB8AC3E}">
        <p14:creationId xmlns:p14="http://schemas.microsoft.com/office/powerpoint/2010/main" val="985725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20</a:t>
            </a:fld>
            <a:endParaRPr lang="pt-BR"/>
          </a:p>
        </p:txBody>
      </p:sp>
    </p:spTree>
    <p:extLst>
      <p:ext uri="{BB962C8B-B14F-4D97-AF65-F5344CB8AC3E}">
        <p14:creationId xmlns:p14="http://schemas.microsoft.com/office/powerpoint/2010/main" val="26572559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21</a:t>
            </a:fld>
            <a:endParaRPr lang="pt-BR"/>
          </a:p>
        </p:txBody>
      </p:sp>
    </p:spTree>
    <p:extLst>
      <p:ext uri="{BB962C8B-B14F-4D97-AF65-F5344CB8AC3E}">
        <p14:creationId xmlns:p14="http://schemas.microsoft.com/office/powerpoint/2010/main" val="17816804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22</a:t>
            </a:fld>
            <a:endParaRPr lang="pt-BR"/>
          </a:p>
        </p:txBody>
      </p:sp>
    </p:spTree>
    <p:extLst>
      <p:ext uri="{BB962C8B-B14F-4D97-AF65-F5344CB8AC3E}">
        <p14:creationId xmlns:p14="http://schemas.microsoft.com/office/powerpoint/2010/main" val="15048060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23</a:t>
            </a:fld>
            <a:endParaRPr lang="pt-BR"/>
          </a:p>
        </p:txBody>
      </p:sp>
    </p:spTree>
    <p:extLst>
      <p:ext uri="{BB962C8B-B14F-4D97-AF65-F5344CB8AC3E}">
        <p14:creationId xmlns:p14="http://schemas.microsoft.com/office/powerpoint/2010/main" val="40477198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24</a:t>
            </a:fld>
            <a:endParaRPr lang="pt-BR"/>
          </a:p>
        </p:txBody>
      </p:sp>
    </p:spTree>
    <p:extLst>
      <p:ext uri="{BB962C8B-B14F-4D97-AF65-F5344CB8AC3E}">
        <p14:creationId xmlns:p14="http://schemas.microsoft.com/office/powerpoint/2010/main" val="6792331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25</a:t>
            </a:fld>
            <a:endParaRPr lang="pt-BR"/>
          </a:p>
        </p:txBody>
      </p:sp>
    </p:spTree>
    <p:extLst>
      <p:ext uri="{BB962C8B-B14F-4D97-AF65-F5344CB8AC3E}">
        <p14:creationId xmlns:p14="http://schemas.microsoft.com/office/powerpoint/2010/main" val="38033804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26</a:t>
            </a:fld>
            <a:endParaRPr lang="pt-BR"/>
          </a:p>
        </p:txBody>
      </p:sp>
    </p:spTree>
    <p:extLst>
      <p:ext uri="{BB962C8B-B14F-4D97-AF65-F5344CB8AC3E}">
        <p14:creationId xmlns:p14="http://schemas.microsoft.com/office/powerpoint/2010/main" val="24737230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27</a:t>
            </a:fld>
            <a:endParaRPr lang="pt-BR"/>
          </a:p>
        </p:txBody>
      </p:sp>
    </p:spTree>
    <p:extLst>
      <p:ext uri="{BB962C8B-B14F-4D97-AF65-F5344CB8AC3E}">
        <p14:creationId xmlns:p14="http://schemas.microsoft.com/office/powerpoint/2010/main" val="10480358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28</a:t>
            </a:fld>
            <a:endParaRPr lang="pt-BR"/>
          </a:p>
        </p:txBody>
      </p:sp>
    </p:spTree>
    <p:extLst>
      <p:ext uri="{BB962C8B-B14F-4D97-AF65-F5344CB8AC3E}">
        <p14:creationId xmlns:p14="http://schemas.microsoft.com/office/powerpoint/2010/main" val="6180762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29</a:t>
            </a:fld>
            <a:endParaRPr lang="pt-BR"/>
          </a:p>
        </p:txBody>
      </p:sp>
    </p:spTree>
    <p:extLst>
      <p:ext uri="{BB962C8B-B14F-4D97-AF65-F5344CB8AC3E}">
        <p14:creationId xmlns:p14="http://schemas.microsoft.com/office/powerpoint/2010/main" val="95072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a:t>
            </a:fld>
            <a:endParaRPr lang="pt-BR"/>
          </a:p>
        </p:txBody>
      </p:sp>
    </p:spTree>
    <p:extLst>
      <p:ext uri="{BB962C8B-B14F-4D97-AF65-F5344CB8AC3E}">
        <p14:creationId xmlns:p14="http://schemas.microsoft.com/office/powerpoint/2010/main" val="2833812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30</a:t>
            </a:fld>
            <a:endParaRPr lang="pt-BR"/>
          </a:p>
        </p:txBody>
      </p:sp>
    </p:spTree>
    <p:extLst>
      <p:ext uri="{BB962C8B-B14F-4D97-AF65-F5344CB8AC3E}">
        <p14:creationId xmlns:p14="http://schemas.microsoft.com/office/powerpoint/2010/main" val="14540603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31</a:t>
            </a:fld>
            <a:endParaRPr lang="pt-BR"/>
          </a:p>
        </p:txBody>
      </p:sp>
    </p:spTree>
    <p:extLst>
      <p:ext uri="{BB962C8B-B14F-4D97-AF65-F5344CB8AC3E}">
        <p14:creationId xmlns:p14="http://schemas.microsoft.com/office/powerpoint/2010/main" val="6040703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32</a:t>
            </a:fld>
            <a:endParaRPr lang="pt-BR"/>
          </a:p>
        </p:txBody>
      </p:sp>
    </p:spTree>
    <p:extLst>
      <p:ext uri="{BB962C8B-B14F-4D97-AF65-F5344CB8AC3E}">
        <p14:creationId xmlns:p14="http://schemas.microsoft.com/office/powerpoint/2010/main" val="4759493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33</a:t>
            </a:fld>
            <a:endParaRPr lang="pt-BR"/>
          </a:p>
        </p:txBody>
      </p:sp>
    </p:spTree>
    <p:extLst>
      <p:ext uri="{BB962C8B-B14F-4D97-AF65-F5344CB8AC3E}">
        <p14:creationId xmlns:p14="http://schemas.microsoft.com/office/powerpoint/2010/main" val="379836876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34</a:t>
            </a:fld>
            <a:endParaRPr lang="pt-BR"/>
          </a:p>
        </p:txBody>
      </p:sp>
    </p:spTree>
    <p:extLst>
      <p:ext uri="{BB962C8B-B14F-4D97-AF65-F5344CB8AC3E}">
        <p14:creationId xmlns:p14="http://schemas.microsoft.com/office/powerpoint/2010/main" val="39397401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35</a:t>
            </a:fld>
            <a:endParaRPr lang="pt-BR"/>
          </a:p>
        </p:txBody>
      </p:sp>
    </p:spTree>
    <p:extLst>
      <p:ext uri="{BB962C8B-B14F-4D97-AF65-F5344CB8AC3E}">
        <p14:creationId xmlns:p14="http://schemas.microsoft.com/office/powerpoint/2010/main" val="29673448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36</a:t>
            </a:fld>
            <a:endParaRPr lang="pt-BR"/>
          </a:p>
        </p:txBody>
      </p:sp>
    </p:spTree>
    <p:extLst>
      <p:ext uri="{BB962C8B-B14F-4D97-AF65-F5344CB8AC3E}">
        <p14:creationId xmlns:p14="http://schemas.microsoft.com/office/powerpoint/2010/main" val="9277558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37</a:t>
            </a:fld>
            <a:endParaRPr lang="pt-BR"/>
          </a:p>
        </p:txBody>
      </p:sp>
    </p:spTree>
    <p:extLst>
      <p:ext uri="{BB962C8B-B14F-4D97-AF65-F5344CB8AC3E}">
        <p14:creationId xmlns:p14="http://schemas.microsoft.com/office/powerpoint/2010/main" val="262042041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38</a:t>
            </a:fld>
            <a:endParaRPr lang="pt-BR"/>
          </a:p>
        </p:txBody>
      </p:sp>
    </p:spTree>
    <p:extLst>
      <p:ext uri="{BB962C8B-B14F-4D97-AF65-F5344CB8AC3E}">
        <p14:creationId xmlns:p14="http://schemas.microsoft.com/office/powerpoint/2010/main" val="30224539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39</a:t>
            </a:fld>
            <a:endParaRPr lang="pt-BR"/>
          </a:p>
        </p:txBody>
      </p:sp>
    </p:spTree>
    <p:extLst>
      <p:ext uri="{BB962C8B-B14F-4D97-AF65-F5344CB8AC3E}">
        <p14:creationId xmlns:p14="http://schemas.microsoft.com/office/powerpoint/2010/main" val="3170814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a:t>
            </a:fld>
            <a:endParaRPr lang="pt-BR"/>
          </a:p>
        </p:txBody>
      </p:sp>
    </p:spTree>
    <p:extLst>
      <p:ext uri="{BB962C8B-B14F-4D97-AF65-F5344CB8AC3E}">
        <p14:creationId xmlns:p14="http://schemas.microsoft.com/office/powerpoint/2010/main" val="19383436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40</a:t>
            </a:fld>
            <a:endParaRPr lang="pt-BR"/>
          </a:p>
        </p:txBody>
      </p:sp>
    </p:spTree>
    <p:extLst>
      <p:ext uri="{BB962C8B-B14F-4D97-AF65-F5344CB8AC3E}">
        <p14:creationId xmlns:p14="http://schemas.microsoft.com/office/powerpoint/2010/main" val="275490339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41</a:t>
            </a:fld>
            <a:endParaRPr lang="pt-BR"/>
          </a:p>
        </p:txBody>
      </p:sp>
    </p:spTree>
    <p:extLst>
      <p:ext uri="{BB962C8B-B14F-4D97-AF65-F5344CB8AC3E}">
        <p14:creationId xmlns:p14="http://schemas.microsoft.com/office/powerpoint/2010/main" val="34578818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42</a:t>
            </a:fld>
            <a:endParaRPr lang="pt-BR"/>
          </a:p>
        </p:txBody>
      </p:sp>
    </p:spTree>
    <p:extLst>
      <p:ext uri="{BB962C8B-B14F-4D97-AF65-F5344CB8AC3E}">
        <p14:creationId xmlns:p14="http://schemas.microsoft.com/office/powerpoint/2010/main" val="24538499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43</a:t>
            </a:fld>
            <a:endParaRPr lang="pt-BR"/>
          </a:p>
        </p:txBody>
      </p:sp>
    </p:spTree>
    <p:extLst>
      <p:ext uri="{BB962C8B-B14F-4D97-AF65-F5344CB8AC3E}">
        <p14:creationId xmlns:p14="http://schemas.microsoft.com/office/powerpoint/2010/main" val="986994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44</a:t>
            </a:fld>
            <a:endParaRPr lang="pt-BR"/>
          </a:p>
        </p:txBody>
      </p:sp>
    </p:spTree>
    <p:extLst>
      <p:ext uri="{BB962C8B-B14F-4D97-AF65-F5344CB8AC3E}">
        <p14:creationId xmlns:p14="http://schemas.microsoft.com/office/powerpoint/2010/main" val="12674164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45</a:t>
            </a:fld>
            <a:endParaRPr lang="pt-BR"/>
          </a:p>
        </p:txBody>
      </p:sp>
    </p:spTree>
    <p:extLst>
      <p:ext uri="{BB962C8B-B14F-4D97-AF65-F5344CB8AC3E}">
        <p14:creationId xmlns:p14="http://schemas.microsoft.com/office/powerpoint/2010/main" val="207584435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46</a:t>
            </a:fld>
            <a:endParaRPr lang="pt-BR"/>
          </a:p>
        </p:txBody>
      </p:sp>
    </p:spTree>
    <p:extLst>
      <p:ext uri="{BB962C8B-B14F-4D97-AF65-F5344CB8AC3E}">
        <p14:creationId xmlns:p14="http://schemas.microsoft.com/office/powerpoint/2010/main" val="24718530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47</a:t>
            </a:fld>
            <a:endParaRPr lang="pt-BR"/>
          </a:p>
        </p:txBody>
      </p:sp>
    </p:spTree>
    <p:extLst>
      <p:ext uri="{BB962C8B-B14F-4D97-AF65-F5344CB8AC3E}">
        <p14:creationId xmlns:p14="http://schemas.microsoft.com/office/powerpoint/2010/main" val="28491235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48</a:t>
            </a:fld>
            <a:endParaRPr lang="pt-BR"/>
          </a:p>
        </p:txBody>
      </p:sp>
    </p:spTree>
    <p:extLst>
      <p:ext uri="{BB962C8B-B14F-4D97-AF65-F5344CB8AC3E}">
        <p14:creationId xmlns:p14="http://schemas.microsoft.com/office/powerpoint/2010/main" val="252636614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49</a:t>
            </a:fld>
            <a:endParaRPr lang="pt-BR"/>
          </a:p>
        </p:txBody>
      </p:sp>
    </p:spTree>
    <p:extLst>
      <p:ext uri="{BB962C8B-B14F-4D97-AF65-F5344CB8AC3E}">
        <p14:creationId xmlns:p14="http://schemas.microsoft.com/office/powerpoint/2010/main" val="1221769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a:t>
            </a:fld>
            <a:endParaRPr lang="pt-BR"/>
          </a:p>
        </p:txBody>
      </p:sp>
    </p:spTree>
    <p:extLst>
      <p:ext uri="{BB962C8B-B14F-4D97-AF65-F5344CB8AC3E}">
        <p14:creationId xmlns:p14="http://schemas.microsoft.com/office/powerpoint/2010/main" val="18115628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50</a:t>
            </a:fld>
            <a:endParaRPr lang="pt-BR"/>
          </a:p>
        </p:txBody>
      </p:sp>
    </p:spTree>
    <p:extLst>
      <p:ext uri="{BB962C8B-B14F-4D97-AF65-F5344CB8AC3E}">
        <p14:creationId xmlns:p14="http://schemas.microsoft.com/office/powerpoint/2010/main" val="160480095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51</a:t>
            </a:fld>
            <a:endParaRPr lang="pt-BR"/>
          </a:p>
        </p:txBody>
      </p:sp>
    </p:spTree>
    <p:extLst>
      <p:ext uri="{BB962C8B-B14F-4D97-AF65-F5344CB8AC3E}">
        <p14:creationId xmlns:p14="http://schemas.microsoft.com/office/powerpoint/2010/main" val="66976834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52</a:t>
            </a:fld>
            <a:endParaRPr lang="pt-BR"/>
          </a:p>
        </p:txBody>
      </p:sp>
    </p:spTree>
    <p:extLst>
      <p:ext uri="{BB962C8B-B14F-4D97-AF65-F5344CB8AC3E}">
        <p14:creationId xmlns:p14="http://schemas.microsoft.com/office/powerpoint/2010/main" val="219849154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53</a:t>
            </a:fld>
            <a:endParaRPr lang="pt-BR"/>
          </a:p>
        </p:txBody>
      </p:sp>
    </p:spTree>
    <p:extLst>
      <p:ext uri="{BB962C8B-B14F-4D97-AF65-F5344CB8AC3E}">
        <p14:creationId xmlns:p14="http://schemas.microsoft.com/office/powerpoint/2010/main" val="297663109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54</a:t>
            </a:fld>
            <a:endParaRPr lang="pt-BR"/>
          </a:p>
        </p:txBody>
      </p:sp>
    </p:spTree>
    <p:extLst>
      <p:ext uri="{BB962C8B-B14F-4D97-AF65-F5344CB8AC3E}">
        <p14:creationId xmlns:p14="http://schemas.microsoft.com/office/powerpoint/2010/main" val="275558299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55</a:t>
            </a:fld>
            <a:endParaRPr lang="pt-BR"/>
          </a:p>
        </p:txBody>
      </p:sp>
    </p:spTree>
    <p:extLst>
      <p:ext uri="{BB962C8B-B14F-4D97-AF65-F5344CB8AC3E}">
        <p14:creationId xmlns:p14="http://schemas.microsoft.com/office/powerpoint/2010/main" val="129689522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56</a:t>
            </a:fld>
            <a:endParaRPr lang="pt-BR"/>
          </a:p>
        </p:txBody>
      </p:sp>
    </p:spTree>
    <p:extLst>
      <p:ext uri="{BB962C8B-B14F-4D97-AF65-F5344CB8AC3E}">
        <p14:creationId xmlns:p14="http://schemas.microsoft.com/office/powerpoint/2010/main" val="72797257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57</a:t>
            </a:fld>
            <a:endParaRPr lang="pt-BR"/>
          </a:p>
        </p:txBody>
      </p:sp>
    </p:spTree>
    <p:extLst>
      <p:ext uri="{BB962C8B-B14F-4D97-AF65-F5344CB8AC3E}">
        <p14:creationId xmlns:p14="http://schemas.microsoft.com/office/powerpoint/2010/main" val="79458831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58</a:t>
            </a:fld>
            <a:endParaRPr lang="pt-BR"/>
          </a:p>
        </p:txBody>
      </p:sp>
    </p:spTree>
    <p:extLst>
      <p:ext uri="{BB962C8B-B14F-4D97-AF65-F5344CB8AC3E}">
        <p14:creationId xmlns:p14="http://schemas.microsoft.com/office/powerpoint/2010/main" val="240257765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59</a:t>
            </a:fld>
            <a:endParaRPr lang="pt-BR"/>
          </a:p>
        </p:txBody>
      </p:sp>
    </p:spTree>
    <p:extLst>
      <p:ext uri="{BB962C8B-B14F-4D97-AF65-F5344CB8AC3E}">
        <p14:creationId xmlns:p14="http://schemas.microsoft.com/office/powerpoint/2010/main" val="3649302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a:t>
            </a:fld>
            <a:endParaRPr lang="pt-BR"/>
          </a:p>
        </p:txBody>
      </p:sp>
    </p:spTree>
    <p:extLst>
      <p:ext uri="{BB962C8B-B14F-4D97-AF65-F5344CB8AC3E}">
        <p14:creationId xmlns:p14="http://schemas.microsoft.com/office/powerpoint/2010/main" val="16259288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60</a:t>
            </a:fld>
            <a:endParaRPr lang="pt-BR"/>
          </a:p>
        </p:txBody>
      </p:sp>
    </p:spTree>
    <p:extLst>
      <p:ext uri="{BB962C8B-B14F-4D97-AF65-F5344CB8AC3E}">
        <p14:creationId xmlns:p14="http://schemas.microsoft.com/office/powerpoint/2010/main" val="273007123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61</a:t>
            </a:fld>
            <a:endParaRPr lang="pt-BR"/>
          </a:p>
        </p:txBody>
      </p:sp>
    </p:spTree>
    <p:extLst>
      <p:ext uri="{BB962C8B-B14F-4D97-AF65-F5344CB8AC3E}">
        <p14:creationId xmlns:p14="http://schemas.microsoft.com/office/powerpoint/2010/main" val="115151717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62</a:t>
            </a:fld>
            <a:endParaRPr lang="pt-BR"/>
          </a:p>
        </p:txBody>
      </p:sp>
    </p:spTree>
    <p:extLst>
      <p:ext uri="{BB962C8B-B14F-4D97-AF65-F5344CB8AC3E}">
        <p14:creationId xmlns:p14="http://schemas.microsoft.com/office/powerpoint/2010/main" val="24115810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a:t>
            </a:fld>
            <a:endParaRPr lang="pt-BR"/>
          </a:p>
        </p:txBody>
      </p:sp>
    </p:spTree>
    <p:extLst>
      <p:ext uri="{BB962C8B-B14F-4D97-AF65-F5344CB8AC3E}">
        <p14:creationId xmlns:p14="http://schemas.microsoft.com/office/powerpoint/2010/main" val="3230351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8</a:t>
            </a:fld>
            <a:endParaRPr lang="pt-BR"/>
          </a:p>
        </p:txBody>
      </p:sp>
    </p:spTree>
    <p:extLst>
      <p:ext uri="{BB962C8B-B14F-4D97-AF65-F5344CB8AC3E}">
        <p14:creationId xmlns:p14="http://schemas.microsoft.com/office/powerpoint/2010/main" val="2578939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9</a:t>
            </a:fld>
            <a:endParaRPr lang="pt-BR"/>
          </a:p>
        </p:txBody>
      </p:sp>
    </p:spTree>
    <p:extLst>
      <p:ext uri="{BB962C8B-B14F-4D97-AF65-F5344CB8AC3E}">
        <p14:creationId xmlns:p14="http://schemas.microsoft.com/office/powerpoint/2010/main" val="30629054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m-full-screen">
    <p:bg>
      <p:bgPr>
        <a:solidFill>
          <a:schemeClr val="bg1"/>
        </a:solidFill>
        <a:effectLst/>
      </p:bgPr>
    </p:bg>
    <p:spTree>
      <p:nvGrpSpPr>
        <p:cNvPr id="1" name=""/>
        <p:cNvGrpSpPr/>
        <p:nvPr/>
      </p:nvGrpSpPr>
      <p:grpSpPr>
        <a:xfrm>
          <a:off x="0" y="0"/>
          <a:ext cx="0" cy="0"/>
          <a:chOff x="0" y="0"/>
          <a:chExt cx="0" cy="0"/>
        </a:xfrm>
      </p:grpSpPr>
      <p:pic>
        <p:nvPicPr>
          <p:cNvPr id="6" name="Imagem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8"/>
            <a:ext cx="12192000" cy="6851903"/>
          </a:xfrm>
          <a:prstGeom prst="rect">
            <a:avLst/>
          </a:prstGeom>
        </p:spPr>
      </p:pic>
    </p:spTree>
    <p:extLst>
      <p:ext uri="{BB962C8B-B14F-4D97-AF65-F5344CB8AC3E}">
        <p14:creationId xmlns:p14="http://schemas.microsoft.com/office/powerpoint/2010/main" val="645522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normAutofit/>
          </a:bodyPr>
          <a:lstStyle>
            <a:lvl1pPr algn="ct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marL="0" indent="0" algn="ctr">
              <a:lnSpc>
                <a:spcPct val="100000"/>
              </a:lnSpc>
              <a:spcAft>
                <a:spcPts val="1000"/>
              </a:spcAft>
              <a:buNone/>
              <a:defRPr sz="3200">
                <a:solidFill>
                  <a:schemeClr val="accent1">
                    <a:lumMod val="50000"/>
                  </a:schemeClr>
                </a:solidFill>
                <a:latin typeface="Helvetica" panose="020B0604020202020204" pitchFamily="34" charset="0"/>
                <a:cs typeface="Helvetica" panose="020B0604020202020204" pitchFamily="34" charset="0"/>
              </a:defRPr>
            </a:lvl1pPr>
            <a:lvl2pPr algn="l">
              <a:defRPr>
                <a:solidFill>
                  <a:schemeClr val="accent1">
                    <a:lumMod val="50000"/>
                  </a:schemeClr>
                </a:solidFill>
                <a:latin typeface="Helvetica" panose="020B0604020202020204" pitchFamily="34" charset="0"/>
                <a:cs typeface="Helvetica" panose="020B0604020202020204" pitchFamily="34" charset="0"/>
              </a:defRPr>
            </a:lvl2pPr>
            <a:lvl3pPr algn="l">
              <a:defRPr>
                <a:solidFill>
                  <a:schemeClr val="accent1">
                    <a:lumMod val="50000"/>
                  </a:schemeClr>
                </a:solidFill>
                <a:latin typeface="Helvetica" panose="020B0604020202020204" pitchFamily="34" charset="0"/>
                <a:cs typeface="Helvetica" panose="020B0604020202020204" pitchFamily="34" charset="0"/>
              </a:defRPr>
            </a:lvl3pPr>
            <a:lvl4pPr algn="l">
              <a:defRPr>
                <a:solidFill>
                  <a:schemeClr val="accent1">
                    <a:lumMod val="50000"/>
                  </a:schemeClr>
                </a:solidFill>
                <a:latin typeface="Helvetica" panose="020B0604020202020204" pitchFamily="34" charset="0"/>
                <a:cs typeface="Helvetica" panose="020B0604020202020204" pitchFamily="34" charset="0"/>
              </a:defRPr>
            </a:lvl4pPr>
            <a:lvl5pPr algn="l">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19/11/2018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19/11/2018</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19/11/2018</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19/11/2018</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19/11/2018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19/11/2018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19/11/2018</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‹nº›</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2.xml"/><Relationship Id="rId1" Type="http://schemas.openxmlformats.org/officeDocument/2006/relationships/video" Target="https://www.youtube.com/embed/k-nfWQLmlMk" TargetMode="External"/><Relationship Id="rId4" Type="http://schemas.openxmlformats.org/officeDocument/2006/relationships/image" Target="../media/image13.jpe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512010"/>
          </a:xfrm>
        </p:spPr>
        <p:txBody>
          <a:bodyPr>
            <a:normAutofit/>
          </a:bodyPr>
          <a:lstStyle/>
          <a:p>
            <a:r>
              <a:rPr lang="pt-BR" dirty="0"/>
              <a:t>Produção de Jogos Digitais</a:t>
            </a:r>
          </a:p>
        </p:txBody>
      </p:sp>
      <p:sp>
        <p:nvSpPr>
          <p:cNvPr id="3" name="Subtítulo 2"/>
          <p:cNvSpPr>
            <a:spLocks noGrp="1"/>
          </p:cNvSpPr>
          <p:nvPr>
            <p:ph type="subTitle" idx="1"/>
          </p:nvPr>
        </p:nvSpPr>
        <p:spPr>
          <a:xfrm>
            <a:off x="1706880" y="4443517"/>
            <a:ext cx="9144000" cy="730810"/>
          </a:xfrm>
        </p:spPr>
        <p:txBody>
          <a:bodyPr>
            <a:normAutofit fontScale="92500" lnSpcReduction="20000"/>
          </a:bodyPr>
          <a:lstStyle/>
          <a:p>
            <a:r>
              <a:rPr lang="pt-BR" dirty="0"/>
              <a:t>Salmo Marques da Silva Júnior</a:t>
            </a:r>
          </a:p>
          <a:p>
            <a:r>
              <a:rPr lang="pt-BR" dirty="0"/>
              <a:t>salmo.sjunior@sp.senac.br</a:t>
            </a:r>
          </a:p>
        </p:txBody>
      </p:sp>
    </p:spTree>
    <p:extLst>
      <p:ext uri="{BB962C8B-B14F-4D97-AF65-F5344CB8AC3E}">
        <p14:creationId xmlns:p14="http://schemas.microsoft.com/office/powerpoint/2010/main" val="25697977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Requisitos do Jogo</a:t>
            </a:r>
          </a:p>
        </p:txBody>
      </p:sp>
      <p:sp>
        <p:nvSpPr>
          <p:cNvPr id="6" name="Espaço Reservado para Conteúdo 5"/>
          <p:cNvSpPr>
            <a:spLocks noGrp="1"/>
          </p:cNvSpPr>
          <p:nvPr>
            <p:ph idx="1"/>
          </p:nvPr>
        </p:nvSpPr>
        <p:spPr/>
        <p:txBody>
          <a:bodyPr>
            <a:normAutofit/>
          </a:bodyPr>
          <a:lstStyle/>
          <a:p>
            <a:r>
              <a:rPr lang="pt-BR" dirty="0"/>
              <a:t>Detalham como o conceito será transformado em um jogo real. São tomadas decisões sobre os principais objetivos do projeto, o conjunto básico de recursos, os produtos das etapas, a tecnologia básica e o pipeline de produção.</a:t>
            </a:r>
          </a:p>
        </p:txBody>
      </p:sp>
    </p:spTree>
    <p:extLst>
      <p:ext uri="{BB962C8B-B14F-4D97-AF65-F5344CB8AC3E}">
        <p14:creationId xmlns:p14="http://schemas.microsoft.com/office/powerpoint/2010/main" val="12568724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Requisitos do Jogo</a:t>
            </a:r>
          </a:p>
        </p:txBody>
      </p:sp>
      <p:sp>
        <p:nvSpPr>
          <p:cNvPr id="6" name="Espaço Reservado para Conteúdo 5"/>
          <p:cNvSpPr>
            <a:spLocks noGrp="1"/>
          </p:cNvSpPr>
          <p:nvPr>
            <p:ph idx="1"/>
          </p:nvPr>
        </p:nvSpPr>
        <p:spPr>
          <a:xfrm>
            <a:off x="317694" y="1291052"/>
            <a:ext cx="11705493" cy="1158234"/>
          </a:xfrm>
        </p:spPr>
        <p:txBody>
          <a:bodyPr>
            <a:normAutofit/>
          </a:bodyPr>
          <a:lstStyle/>
          <a:p>
            <a:r>
              <a:rPr lang="pt-BR" dirty="0"/>
              <a:t>A etapa de levantamento dos requisitos do jogo pode ser dividida em 9 fases:</a:t>
            </a:r>
          </a:p>
        </p:txBody>
      </p:sp>
      <p:sp>
        <p:nvSpPr>
          <p:cNvPr id="2" name="CaixaDeTexto 1"/>
          <p:cNvSpPr txBox="1"/>
          <p:nvPr/>
        </p:nvSpPr>
        <p:spPr>
          <a:xfrm>
            <a:off x="288757" y="2269109"/>
            <a:ext cx="5654843" cy="3890489"/>
          </a:xfrm>
          <a:prstGeom prst="rect">
            <a:avLst/>
          </a:prstGeom>
          <a:noFill/>
        </p:spPr>
        <p:txBody>
          <a:bodyPr wrap="square" rtlCol="0">
            <a:spAutoFit/>
          </a:bodyPr>
          <a:lstStyle/>
          <a:p>
            <a:pPr marL="457200" indent="-457200">
              <a:lnSpc>
                <a:spcPct val="150000"/>
              </a:lnSpc>
              <a:buFont typeface="+mj-lt"/>
              <a:buAutoNum type="arabicPeriod"/>
            </a:pPr>
            <a:r>
              <a:rPr lang="pt-BR" sz="2800" dirty="0">
                <a:solidFill>
                  <a:schemeClr val="accent1">
                    <a:lumMod val="50000"/>
                  </a:schemeClr>
                </a:solidFill>
                <a:latin typeface="Helvetica" panose="020B0604020202020204" pitchFamily="34" charset="0"/>
                <a:cs typeface="Helvetica" panose="020B0604020202020204" pitchFamily="34" charset="0"/>
              </a:rPr>
              <a:t>Definição dos recursos do jogo;</a:t>
            </a:r>
          </a:p>
          <a:p>
            <a:pPr marL="457200" indent="-457200">
              <a:lnSpc>
                <a:spcPct val="150000"/>
              </a:lnSpc>
              <a:buFont typeface="+mj-lt"/>
              <a:buAutoNum type="arabicPeriod"/>
            </a:pPr>
            <a:r>
              <a:rPr lang="pt-BR" sz="2800" dirty="0">
                <a:solidFill>
                  <a:schemeClr val="accent1">
                    <a:lumMod val="50000"/>
                  </a:schemeClr>
                </a:solidFill>
                <a:latin typeface="Helvetica" panose="020B0604020202020204" pitchFamily="34" charset="0"/>
                <a:cs typeface="Helvetica" panose="020B0604020202020204" pitchFamily="34" charset="0"/>
              </a:rPr>
              <a:t>Definição das etapas e produtos;</a:t>
            </a:r>
          </a:p>
          <a:p>
            <a:pPr marL="457200" indent="-457200">
              <a:lnSpc>
                <a:spcPct val="150000"/>
              </a:lnSpc>
              <a:buFont typeface="+mj-lt"/>
              <a:buAutoNum type="arabicPeriod"/>
            </a:pPr>
            <a:r>
              <a:rPr lang="pt-BR" sz="2800" dirty="0">
                <a:solidFill>
                  <a:schemeClr val="accent1">
                    <a:lumMod val="50000"/>
                  </a:schemeClr>
                </a:solidFill>
                <a:latin typeface="Helvetica" panose="020B0604020202020204" pitchFamily="34" charset="0"/>
                <a:cs typeface="Helvetica" panose="020B0604020202020204" pitchFamily="34" charset="0"/>
              </a:rPr>
              <a:t>Avaliação da tecnologia;</a:t>
            </a:r>
          </a:p>
          <a:p>
            <a:pPr marL="457200" indent="-457200">
              <a:lnSpc>
                <a:spcPct val="150000"/>
              </a:lnSpc>
              <a:buFont typeface="+mj-lt"/>
              <a:buAutoNum type="arabicPeriod"/>
            </a:pPr>
            <a:r>
              <a:rPr lang="pt-BR" sz="2800" dirty="0">
                <a:solidFill>
                  <a:schemeClr val="accent1">
                    <a:lumMod val="50000"/>
                  </a:schemeClr>
                </a:solidFill>
                <a:latin typeface="Helvetica" panose="020B0604020202020204" pitchFamily="34" charset="0"/>
                <a:cs typeface="Helvetica" panose="020B0604020202020204" pitchFamily="34" charset="0"/>
              </a:rPr>
              <a:t>Definição das ferramentas e do pipeline;</a:t>
            </a:r>
          </a:p>
        </p:txBody>
      </p:sp>
      <p:sp>
        <p:nvSpPr>
          <p:cNvPr id="7" name="CaixaDeTexto 6"/>
          <p:cNvSpPr txBox="1"/>
          <p:nvPr/>
        </p:nvSpPr>
        <p:spPr>
          <a:xfrm>
            <a:off x="6841671" y="2269109"/>
            <a:ext cx="5181516" cy="3244158"/>
          </a:xfrm>
          <a:prstGeom prst="rect">
            <a:avLst/>
          </a:prstGeom>
          <a:noFill/>
        </p:spPr>
        <p:txBody>
          <a:bodyPr wrap="square" rtlCol="0">
            <a:spAutoFit/>
          </a:bodyPr>
          <a:lstStyle/>
          <a:p>
            <a:pPr marL="457200" indent="-457200">
              <a:lnSpc>
                <a:spcPct val="150000"/>
              </a:lnSpc>
              <a:buFont typeface="+mj-lt"/>
              <a:buAutoNum type="arabicPeriod" startAt="5"/>
            </a:pPr>
            <a:r>
              <a:rPr lang="pt-BR" sz="2800" dirty="0">
                <a:solidFill>
                  <a:schemeClr val="accent1">
                    <a:lumMod val="50000"/>
                  </a:schemeClr>
                </a:solidFill>
                <a:latin typeface="Helvetica" panose="020B0604020202020204" pitchFamily="34" charset="0"/>
                <a:cs typeface="Helvetica" panose="020B0604020202020204" pitchFamily="34" charset="0"/>
              </a:rPr>
              <a:t>Documentação do design;</a:t>
            </a:r>
          </a:p>
          <a:p>
            <a:pPr marL="457200" indent="-457200">
              <a:lnSpc>
                <a:spcPct val="150000"/>
              </a:lnSpc>
              <a:buFont typeface="+mj-lt"/>
              <a:buAutoNum type="arabicPeriod" startAt="5"/>
            </a:pPr>
            <a:r>
              <a:rPr lang="pt-BR" sz="2800" dirty="0">
                <a:solidFill>
                  <a:schemeClr val="accent1">
                    <a:lumMod val="50000"/>
                  </a:schemeClr>
                </a:solidFill>
                <a:latin typeface="Helvetica" panose="020B0604020202020204" pitchFamily="34" charset="0"/>
                <a:cs typeface="Helvetica" panose="020B0604020202020204" pitchFamily="34" charset="0"/>
              </a:rPr>
              <a:t>Documentação da arte;</a:t>
            </a:r>
          </a:p>
          <a:p>
            <a:pPr marL="457200" indent="-457200">
              <a:lnSpc>
                <a:spcPct val="150000"/>
              </a:lnSpc>
              <a:buFont typeface="+mj-lt"/>
              <a:buAutoNum type="arabicPeriod" startAt="5"/>
            </a:pPr>
            <a:r>
              <a:rPr lang="pt-BR" sz="2800" dirty="0">
                <a:solidFill>
                  <a:schemeClr val="accent1">
                    <a:lumMod val="50000"/>
                  </a:schemeClr>
                </a:solidFill>
                <a:latin typeface="Helvetica" panose="020B0604020202020204" pitchFamily="34" charset="0"/>
                <a:cs typeface="Helvetica" panose="020B0604020202020204" pitchFamily="34" charset="0"/>
              </a:rPr>
              <a:t>Documentação técnica;</a:t>
            </a:r>
          </a:p>
          <a:p>
            <a:pPr marL="457200" indent="-457200">
              <a:lnSpc>
                <a:spcPct val="150000"/>
              </a:lnSpc>
              <a:buFont typeface="+mj-lt"/>
              <a:buAutoNum type="arabicPeriod" startAt="5"/>
            </a:pPr>
            <a:r>
              <a:rPr lang="pt-BR" sz="2800" dirty="0">
                <a:solidFill>
                  <a:schemeClr val="accent1">
                    <a:lumMod val="50000"/>
                  </a:schemeClr>
                </a:solidFill>
                <a:latin typeface="Helvetica" panose="020B0604020202020204" pitchFamily="34" charset="0"/>
                <a:cs typeface="Helvetica" panose="020B0604020202020204" pitchFamily="34" charset="0"/>
              </a:rPr>
              <a:t>Análise de risco;</a:t>
            </a:r>
          </a:p>
          <a:p>
            <a:pPr marL="457200" indent="-457200">
              <a:lnSpc>
                <a:spcPct val="150000"/>
              </a:lnSpc>
              <a:buFont typeface="+mj-lt"/>
              <a:buAutoNum type="arabicPeriod" startAt="5"/>
            </a:pPr>
            <a:r>
              <a:rPr lang="pt-BR" sz="2800" dirty="0">
                <a:solidFill>
                  <a:schemeClr val="accent1">
                    <a:lumMod val="50000"/>
                  </a:schemeClr>
                </a:solidFill>
                <a:latin typeface="Helvetica" panose="020B0604020202020204" pitchFamily="34" charset="0"/>
                <a:cs typeface="Helvetica" panose="020B0604020202020204" pitchFamily="34" charset="0"/>
              </a:rPr>
              <a:t>Aprovação.</a:t>
            </a:r>
          </a:p>
        </p:txBody>
      </p:sp>
    </p:spTree>
    <p:extLst>
      <p:ext uri="{BB962C8B-B14F-4D97-AF65-F5344CB8AC3E}">
        <p14:creationId xmlns:p14="http://schemas.microsoft.com/office/powerpoint/2010/main" val="36557713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dos Recursos</a:t>
            </a:r>
          </a:p>
        </p:txBody>
      </p:sp>
      <p:sp>
        <p:nvSpPr>
          <p:cNvPr id="6" name="Espaço Reservado para Conteúdo 5"/>
          <p:cNvSpPr>
            <a:spLocks noGrp="1"/>
          </p:cNvSpPr>
          <p:nvPr>
            <p:ph idx="1"/>
          </p:nvPr>
        </p:nvSpPr>
        <p:spPr/>
        <p:txBody>
          <a:bodyPr>
            <a:normAutofit/>
          </a:bodyPr>
          <a:lstStyle/>
          <a:p>
            <a:r>
              <a:rPr lang="pt-BR" dirty="0"/>
              <a:t>O recursos devem ser priorizados em diferentes camadas de implementação. Por exemplo:</a:t>
            </a:r>
          </a:p>
          <a:p>
            <a:pPr marL="457200" indent="-457200" algn="l">
              <a:buFont typeface="Arial" panose="020B0604020202020204" pitchFamily="34" charset="0"/>
              <a:buChar char="•"/>
            </a:pPr>
            <a:r>
              <a:rPr lang="pt-BR" b="1" dirty="0"/>
              <a:t>Camada 1</a:t>
            </a:r>
            <a:r>
              <a:rPr lang="pt-BR" dirty="0"/>
              <a:t>: recursos básicos do jogo;</a:t>
            </a:r>
          </a:p>
          <a:p>
            <a:pPr marL="457200" indent="-457200" algn="l">
              <a:buFont typeface="Arial" panose="020B0604020202020204" pitchFamily="34" charset="0"/>
              <a:buChar char="•"/>
            </a:pPr>
            <a:r>
              <a:rPr lang="pt-BR" b="1" dirty="0"/>
              <a:t>Camada 2</a:t>
            </a:r>
            <a:r>
              <a:rPr lang="pt-BR" dirty="0"/>
              <a:t>: adicionam valor aos recursos básicos; e</a:t>
            </a:r>
          </a:p>
          <a:p>
            <a:pPr marL="457200" indent="-457200" algn="l">
              <a:buFont typeface="Arial" panose="020B0604020202020204" pitchFamily="34" charset="0"/>
              <a:buChar char="•"/>
            </a:pPr>
            <a:r>
              <a:rPr lang="pt-BR" b="1" dirty="0"/>
              <a:t>Camada 3</a:t>
            </a:r>
            <a:r>
              <a:rPr lang="pt-BR" dirty="0"/>
              <a:t>: designa recursos que seria interessante incluir.</a:t>
            </a:r>
          </a:p>
        </p:txBody>
      </p:sp>
    </p:spTree>
    <p:extLst>
      <p:ext uri="{BB962C8B-B14F-4D97-AF65-F5344CB8AC3E}">
        <p14:creationId xmlns:p14="http://schemas.microsoft.com/office/powerpoint/2010/main" val="13907590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dos Recursos</a:t>
            </a:r>
          </a:p>
        </p:txBody>
      </p:sp>
      <p:sp>
        <p:nvSpPr>
          <p:cNvPr id="6" name="Espaço Reservado para Conteúdo 5"/>
          <p:cNvSpPr>
            <a:spLocks noGrp="1"/>
          </p:cNvSpPr>
          <p:nvPr>
            <p:ph idx="1"/>
          </p:nvPr>
        </p:nvSpPr>
        <p:spPr>
          <a:xfrm>
            <a:off x="317694" y="1291052"/>
            <a:ext cx="11705493" cy="4930133"/>
          </a:xfrm>
        </p:spPr>
        <p:txBody>
          <a:bodyPr>
            <a:normAutofit/>
          </a:bodyPr>
          <a:lstStyle/>
          <a:p>
            <a:r>
              <a:rPr lang="pt-BR" dirty="0"/>
              <a:t>Realize sessões de brainstorm para decidir que recursos devem ser incluídos no jogo e categorize-os por tipo:</a:t>
            </a:r>
          </a:p>
          <a:p>
            <a:pPr marL="457200" indent="-457200" algn="l">
              <a:buFont typeface="Arial" panose="020B0604020202020204" pitchFamily="34" charset="0"/>
              <a:buChar char="•"/>
            </a:pPr>
            <a:r>
              <a:rPr lang="pt-BR" b="1" dirty="0"/>
              <a:t>Processo</a:t>
            </a:r>
            <a:r>
              <a:rPr lang="pt-BR" dirty="0"/>
              <a:t>: recursos ligados a melhoria do processo;</a:t>
            </a:r>
          </a:p>
          <a:p>
            <a:pPr marL="457200" indent="-457200" algn="l">
              <a:buFont typeface="Arial" panose="020B0604020202020204" pitchFamily="34" charset="0"/>
              <a:buChar char="•"/>
            </a:pPr>
            <a:r>
              <a:rPr lang="pt-BR" b="1" dirty="0"/>
              <a:t>Produção</a:t>
            </a:r>
            <a:r>
              <a:rPr lang="pt-BR" dirty="0"/>
              <a:t>: recursos que envolvem melhorias nas ferramentas e na tecnologia usadas na criação do jogo; e</a:t>
            </a:r>
          </a:p>
          <a:p>
            <a:pPr marL="457200" indent="-457200" algn="l">
              <a:buFont typeface="Arial" panose="020B0604020202020204" pitchFamily="34" charset="0"/>
              <a:buChar char="•"/>
            </a:pPr>
            <a:r>
              <a:rPr lang="pt-BR" b="1" dirty="0"/>
              <a:t>Jogabilidade</a:t>
            </a:r>
            <a:r>
              <a:rPr lang="pt-BR" dirty="0"/>
              <a:t>: recursos compostos por elementos de jogabilidade que afetarão diretamente a experiência do jogador e que podem ser vistos por ele.</a:t>
            </a:r>
          </a:p>
        </p:txBody>
      </p:sp>
    </p:spTree>
    <p:extLst>
      <p:ext uri="{BB962C8B-B14F-4D97-AF65-F5344CB8AC3E}">
        <p14:creationId xmlns:p14="http://schemas.microsoft.com/office/powerpoint/2010/main" val="17925600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das Etapas e Produtos</a:t>
            </a:r>
          </a:p>
        </p:txBody>
      </p:sp>
      <p:sp>
        <p:nvSpPr>
          <p:cNvPr id="6" name="Espaço Reservado para Conteúdo 5"/>
          <p:cNvSpPr>
            <a:spLocks noGrp="1"/>
          </p:cNvSpPr>
          <p:nvPr>
            <p:ph idx="1"/>
          </p:nvPr>
        </p:nvSpPr>
        <p:spPr>
          <a:xfrm>
            <a:off x="317694" y="1291052"/>
            <a:ext cx="11705493" cy="4930133"/>
          </a:xfrm>
        </p:spPr>
        <p:txBody>
          <a:bodyPr>
            <a:normAutofit/>
          </a:bodyPr>
          <a:lstStyle/>
          <a:p>
            <a:r>
              <a:rPr lang="pt-BR" dirty="0"/>
              <a:t>As etapas marcam um evento importante durante o desenvolvimento do jogo e são usadas no rastreamento do progresso do projeto.</a:t>
            </a:r>
          </a:p>
          <a:p>
            <a:r>
              <a:rPr lang="pt-BR" dirty="0"/>
              <a:t>Elas dão objetivos menores e mais gerenciáveis para a equipe alcançar e podem ser facilmente definidas pela listagem dos produtos que são esperados em cada etapa</a:t>
            </a:r>
          </a:p>
        </p:txBody>
      </p:sp>
    </p:spTree>
    <p:extLst>
      <p:ext uri="{BB962C8B-B14F-4D97-AF65-F5344CB8AC3E}">
        <p14:creationId xmlns:p14="http://schemas.microsoft.com/office/powerpoint/2010/main" val="25264136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das </a:t>
            </a:r>
            <a:r>
              <a:rPr lang="pt-BR" dirty="0" smtClean="0"/>
              <a:t>Etapas</a:t>
            </a:r>
            <a:endParaRPr lang="pt-BR" dirty="0"/>
          </a:p>
        </p:txBody>
      </p:sp>
      <p:sp>
        <p:nvSpPr>
          <p:cNvPr id="6" name="Espaço Reservado para Conteúdo 5"/>
          <p:cNvSpPr>
            <a:spLocks noGrp="1"/>
          </p:cNvSpPr>
          <p:nvPr>
            <p:ph idx="1"/>
          </p:nvPr>
        </p:nvSpPr>
        <p:spPr>
          <a:xfrm>
            <a:off x="317694" y="1291052"/>
            <a:ext cx="11705493" cy="4930133"/>
          </a:xfrm>
        </p:spPr>
        <p:txBody>
          <a:bodyPr>
            <a:normAutofit/>
          </a:bodyPr>
          <a:lstStyle/>
          <a:p>
            <a:r>
              <a:rPr lang="pt-BR" dirty="0"/>
              <a:t>As etapas podem ser mensais ou maiores que podem duram alguns meses:</a:t>
            </a:r>
          </a:p>
          <a:p>
            <a:pPr marL="457200" indent="-457200" algn="l">
              <a:buFont typeface="Arial" panose="020B0604020202020204" pitchFamily="34" charset="0"/>
              <a:buChar char="•"/>
            </a:pPr>
            <a:r>
              <a:rPr lang="pt-BR" b="1" dirty="0"/>
              <a:t>Primeira versão jogável</a:t>
            </a:r>
            <a:r>
              <a:rPr lang="pt-BR" dirty="0"/>
              <a:t>: jogabilidade e </a:t>
            </a:r>
            <a:r>
              <a:rPr lang="pt-BR" i="1" dirty="0" err="1"/>
              <a:t>assets</a:t>
            </a:r>
            <a:r>
              <a:rPr lang="pt-BR" dirty="0"/>
              <a:t> representativos. Geralmente baseada no protótipo;</a:t>
            </a:r>
          </a:p>
          <a:p>
            <a:pPr marL="457200" indent="-457200" algn="l">
              <a:buFont typeface="Arial" panose="020B0604020202020204" pitchFamily="34" charset="0"/>
              <a:buChar char="•"/>
            </a:pPr>
            <a:r>
              <a:rPr lang="pt-BR" b="1" dirty="0"/>
              <a:t>Alfa</a:t>
            </a:r>
            <a:r>
              <a:rPr lang="pt-BR" dirty="0"/>
              <a:t>: funcionalidade chave da jogabilidade é implementada, os </a:t>
            </a:r>
            <a:r>
              <a:rPr lang="pt-BR" dirty="0" err="1"/>
              <a:t>assets</a:t>
            </a:r>
            <a:r>
              <a:rPr lang="pt-BR" dirty="0"/>
              <a:t> estão 40-50% concluídos, o jogo está sendo executado na plataforma de hardware correta;</a:t>
            </a:r>
          </a:p>
        </p:txBody>
      </p:sp>
    </p:spTree>
    <p:extLst>
      <p:ext uri="{BB962C8B-B14F-4D97-AF65-F5344CB8AC3E}">
        <p14:creationId xmlns:p14="http://schemas.microsoft.com/office/powerpoint/2010/main" val="2001992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das </a:t>
            </a:r>
            <a:r>
              <a:rPr lang="pt-BR" dirty="0" smtClean="0"/>
              <a:t>Etapas</a:t>
            </a:r>
            <a:endParaRPr lang="pt-BR" dirty="0"/>
          </a:p>
        </p:txBody>
      </p:sp>
      <p:sp>
        <p:nvSpPr>
          <p:cNvPr id="6" name="Espaço Reservado para Conteúdo 5"/>
          <p:cNvSpPr>
            <a:spLocks noGrp="1"/>
          </p:cNvSpPr>
          <p:nvPr>
            <p:ph idx="1"/>
          </p:nvPr>
        </p:nvSpPr>
        <p:spPr>
          <a:xfrm>
            <a:off x="317694" y="1291052"/>
            <a:ext cx="11705493" cy="4930133"/>
          </a:xfrm>
        </p:spPr>
        <p:txBody>
          <a:bodyPr>
            <a:normAutofit/>
          </a:bodyPr>
          <a:lstStyle/>
          <a:p>
            <a:pPr marL="457200" indent="-457200" algn="l">
              <a:buFont typeface="Arial" panose="020B0604020202020204" pitchFamily="34" charset="0"/>
              <a:buChar char="•"/>
            </a:pPr>
            <a:r>
              <a:rPr lang="pt-BR" b="1" dirty="0"/>
              <a:t>Congelamento de código</a:t>
            </a:r>
            <a:r>
              <a:rPr lang="pt-BR" dirty="0"/>
              <a:t>: código do jogo concluído e os programadores apenas corrigirão bugs;</a:t>
            </a:r>
          </a:p>
          <a:p>
            <a:pPr marL="457200" indent="-457200" algn="l">
              <a:buFont typeface="Arial" panose="020B0604020202020204" pitchFamily="34" charset="0"/>
              <a:buChar char="•"/>
            </a:pPr>
            <a:r>
              <a:rPr lang="pt-BR" b="1" dirty="0"/>
              <a:t>Beta</a:t>
            </a:r>
            <a:r>
              <a:rPr lang="pt-BR" dirty="0"/>
              <a:t>: código e </a:t>
            </a:r>
            <a:r>
              <a:rPr lang="pt-BR" i="1" dirty="0" err="1"/>
              <a:t>assets</a:t>
            </a:r>
            <a:r>
              <a:rPr lang="pt-BR" dirty="0"/>
              <a:t> concluídos. Arte, Design e Engenharia dedicadas à correção de bugs; e</a:t>
            </a:r>
          </a:p>
          <a:p>
            <a:pPr marL="457200" indent="-457200" algn="l">
              <a:buFont typeface="Arial" panose="020B0604020202020204" pitchFamily="34" charset="0"/>
              <a:buChar char="•"/>
            </a:pPr>
            <a:r>
              <a:rPr lang="pt-BR" b="1" dirty="0"/>
              <a:t>Código candidato à liberação</a:t>
            </a:r>
            <a:r>
              <a:rPr lang="pt-BR" dirty="0"/>
              <a:t>: “todos os </a:t>
            </a:r>
            <a:r>
              <a:rPr lang="pt-BR" i="1" dirty="0"/>
              <a:t>bugs</a:t>
            </a:r>
            <a:r>
              <a:rPr lang="pt-BR" dirty="0"/>
              <a:t>” foram eliminados. A </a:t>
            </a:r>
            <a:r>
              <a:rPr lang="pt-BR" i="1" dirty="0"/>
              <a:t>build</a:t>
            </a:r>
            <a:r>
              <a:rPr lang="pt-BR" dirty="0"/>
              <a:t> está pronta para ser entregue ou enviada para o fabricante do console para aprovação.</a:t>
            </a:r>
          </a:p>
        </p:txBody>
      </p:sp>
    </p:spTree>
    <p:extLst>
      <p:ext uri="{BB962C8B-B14F-4D97-AF65-F5344CB8AC3E}">
        <p14:creationId xmlns:p14="http://schemas.microsoft.com/office/powerpoint/2010/main" val="25083181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a:t>
            </a:r>
            <a:r>
              <a:rPr lang="pt-BR" dirty="0" smtClean="0"/>
              <a:t>dos Produtos</a:t>
            </a:r>
            <a:endParaRPr lang="pt-BR" dirty="0"/>
          </a:p>
        </p:txBody>
      </p:sp>
      <p:sp>
        <p:nvSpPr>
          <p:cNvPr id="6" name="Espaço Reservado para Conteúdo 5"/>
          <p:cNvSpPr>
            <a:spLocks noGrp="1"/>
          </p:cNvSpPr>
          <p:nvPr>
            <p:ph idx="1"/>
          </p:nvPr>
        </p:nvSpPr>
        <p:spPr>
          <a:xfrm>
            <a:off x="317694" y="1291052"/>
            <a:ext cx="11705493" cy="4930133"/>
          </a:xfrm>
        </p:spPr>
        <p:txBody>
          <a:bodyPr>
            <a:normAutofit/>
          </a:bodyPr>
          <a:lstStyle/>
          <a:p>
            <a:r>
              <a:rPr lang="pt-BR" dirty="0" smtClean="0"/>
              <a:t>Defina os produtos esperados a cada etapa com o máximo de detalhes. Use categorias como as seguintes:</a:t>
            </a:r>
          </a:p>
          <a:p>
            <a:pPr marL="457200" indent="-457200" algn="l">
              <a:buFont typeface="Arial" panose="020B0604020202020204" pitchFamily="34" charset="0"/>
              <a:buChar char="•"/>
            </a:pPr>
            <a:r>
              <a:rPr lang="pt-BR" dirty="0" smtClean="0"/>
              <a:t>Personagens, objetos, níveis;</a:t>
            </a:r>
          </a:p>
          <a:p>
            <a:pPr marL="457200" indent="-457200" algn="l">
              <a:buFont typeface="Arial" panose="020B0604020202020204" pitchFamily="34" charset="0"/>
              <a:buChar char="•"/>
            </a:pPr>
            <a:r>
              <a:rPr lang="pt-BR" dirty="0" smtClean="0"/>
              <a:t>Cinemática;</a:t>
            </a:r>
          </a:p>
          <a:p>
            <a:pPr marL="457200" indent="-457200" algn="l">
              <a:buFont typeface="Arial" panose="020B0604020202020204" pitchFamily="34" charset="0"/>
              <a:buChar char="•"/>
            </a:pPr>
            <a:r>
              <a:rPr lang="pt-BR" dirty="0" smtClean="0"/>
              <a:t>Recursos de </a:t>
            </a:r>
            <a:r>
              <a:rPr lang="pt-BR" dirty="0" err="1" smtClean="0"/>
              <a:t>jogabilidade</a:t>
            </a:r>
            <a:r>
              <a:rPr lang="pt-BR" dirty="0" smtClean="0"/>
              <a:t>;</a:t>
            </a:r>
          </a:p>
          <a:p>
            <a:pPr marL="457200" indent="-457200" algn="l">
              <a:buFont typeface="Arial" panose="020B0604020202020204" pitchFamily="34" charset="0"/>
              <a:buChar char="•"/>
            </a:pPr>
            <a:r>
              <a:rPr lang="pt-BR" dirty="0" smtClean="0"/>
              <a:t>Recursos de engenharia;</a:t>
            </a:r>
            <a:endParaRPr lang="pt-BR" dirty="0"/>
          </a:p>
        </p:txBody>
      </p:sp>
    </p:spTree>
    <p:extLst>
      <p:ext uri="{BB962C8B-B14F-4D97-AF65-F5344CB8AC3E}">
        <p14:creationId xmlns:p14="http://schemas.microsoft.com/office/powerpoint/2010/main" val="27998281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Definição </a:t>
            </a:r>
            <a:r>
              <a:rPr lang="pt-BR" dirty="0" smtClean="0"/>
              <a:t>dos Produtos</a:t>
            </a:r>
            <a:endParaRPr lang="pt-BR" dirty="0"/>
          </a:p>
        </p:txBody>
      </p:sp>
      <p:sp>
        <p:nvSpPr>
          <p:cNvPr id="6" name="Espaço Reservado para Conteúdo 5"/>
          <p:cNvSpPr>
            <a:spLocks noGrp="1"/>
          </p:cNvSpPr>
          <p:nvPr>
            <p:ph idx="1"/>
          </p:nvPr>
        </p:nvSpPr>
        <p:spPr>
          <a:xfrm>
            <a:off x="317694" y="1291052"/>
            <a:ext cx="11705493" cy="4930133"/>
          </a:xfrm>
        </p:spPr>
        <p:txBody>
          <a:bodyPr>
            <a:normAutofit/>
          </a:bodyPr>
          <a:lstStyle/>
          <a:p>
            <a:pPr marL="457200" indent="-457200" algn="l">
              <a:buFont typeface="Arial" panose="020B0604020202020204" pitchFamily="34" charset="0"/>
              <a:buChar char="•"/>
            </a:pPr>
            <a:r>
              <a:rPr lang="pt-BR" dirty="0" smtClean="0"/>
              <a:t>IU (interface de usuário);</a:t>
            </a:r>
          </a:p>
          <a:p>
            <a:pPr marL="457200" indent="-457200" algn="l">
              <a:buFont typeface="Arial" panose="020B0604020202020204" pitchFamily="34" charset="0"/>
              <a:buChar char="•"/>
            </a:pPr>
            <a:r>
              <a:rPr lang="pt-BR" dirty="0" smtClean="0"/>
              <a:t>Som;</a:t>
            </a:r>
          </a:p>
          <a:p>
            <a:pPr marL="457200" indent="-457200" algn="l">
              <a:buFont typeface="Arial" panose="020B0604020202020204" pitchFamily="34" charset="0"/>
              <a:buChar char="•"/>
            </a:pPr>
            <a:r>
              <a:rPr lang="pt-BR" dirty="0" smtClean="0"/>
              <a:t>Localização;</a:t>
            </a:r>
          </a:p>
          <a:p>
            <a:pPr marL="457200" indent="-457200" algn="l">
              <a:buFont typeface="Arial" panose="020B0604020202020204" pitchFamily="34" charset="0"/>
              <a:buChar char="•"/>
            </a:pPr>
            <a:r>
              <a:rPr lang="pt-BR" dirty="0" smtClean="0"/>
              <a:t>Roteiro; e</a:t>
            </a:r>
          </a:p>
          <a:p>
            <a:pPr marL="457200" indent="-457200" algn="l">
              <a:buFont typeface="Arial" panose="020B0604020202020204" pitchFamily="34" charset="0"/>
              <a:buChar char="•"/>
            </a:pPr>
            <a:r>
              <a:rPr lang="pt-BR" dirty="0" smtClean="0"/>
              <a:t>Geral.</a:t>
            </a:r>
            <a:endParaRPr lang="pt-BR" dirty="0"/>
          </a:p>
        </p:txBody>
      </p:sp>
    </p:spTree>
    <p:extLst>
      <p:ext uri="{BB962C8B-B14F-4D97-AF65-F5344CB8AC3E}">
        <p14:creationId xmlns:p14="http://schemas.microsoft.com/office/powerpoint/2010/main" val="1743488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Avaliação da Tecnologia</a:t>
            </a:r>
            <a:endParaRPr lang="pt-BR" dirty="0"/>
          </a:p>
        </p:txBody>
      </p:sp>
      <p:sp>
        <p:nvSpPr>
          <p:cNvPr id="6" name="Espaço Reservado para Conteúdo 5"/>
          <p:cNvSpPr>
            <a:spLocks noGrp="1"/>
          </p:cNvSpPr>
          <p:nvPr>
            <p:ph idx="1"/>
          </p:nvPr>
        </p:nvSpPr>
        <p:spPr>
          <a:xfrm>
            <a:off x="317694" y="1291052"/>
            <a:ext cx="11705493" cy="4930133"/>
          </a:xfrm>
        </p:spPr>
        <p:txBody>
          <a:bodyPr>
            <a:normAutofit/>
          </a:bodyPr>
          <a:lstStyle/>
          <a:p>
            <a:r>
              <a:rPr lang="pt-BR" dirty="0" smtClean="0"/>
              <a:t>Decidir sobre o mecanismo de jogo, ferramentas de arte, ferramentas de </a:t>
            </a:r>
            <a:r>
              <a:rPr lang="pt-BR" i="1" dirty="0" smtClean="0"/>
              <a:t>script</a:t>
            </a:r>
            <a:r>
              <a:rPr lang="pt-BR" dirty="0" smtClean="0"/>
              <a:t>, sistemas de IA, sistemas de física e outros elementos técnicos que são necessários para fornecer a funcionalidade desejada.</a:t>
            </a:r>
            <a:endParaRPr lang="pt-BR" dirty="0"/>
          </a:p>
        </p:txBody>
      </p:sp>
    </p:spTree>
    <p:extLst>
      <p:ext uri="{BB962C8B-B14F-4D97-AF65-F5344CB8AC3E}">
        <p14:creationId xmlns:p14="http://schemas.microsoft.com/office/powerpoint/2010/main" val="3247754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Engenharia de Software</a:t>
            </a:r>
          </a:p>
        </p:txBody>
      </p:sp>
      <p:sp>
        <p:nvSpPr>
          <p:cNvPr id="6" name="Espaço Reservado para Conteúdo 5"/>
          <p:cNvSpPr>
            <a:spLocks noGrp="1"/>
          </p:cNvSpPr>
          <p:nvPr>
            <p:ph idx="1"/>
          </p:nvPr>
        </p:nvSpPr>
        <p:spPr/>
        <p:txBody>
          <a:bodyPr>
            <a:normAutofit/>
          </a:bodyPr>
          <a:lstStyle/>
          <a:p>
            <a:r>
              <a:rPr lang="pt-BR" dirty="0"/>
              <a:t>“</a:t>
            </a:r>
            <a:r>
              <a:rPr lang="pt-BR" i="1" dirty="0"/>
              <a:t>Engenharia de Software é o estabelecimento e o emprego de sólidos princípios de engenharia de modo a obter software de maneira econômica, que seja confiável e funcione de forma eficiente em máquinas reais</a:t>
            </a:r>
            <a:r>
              <a:rPr lang="pt-BR" dirty="0"/>
              <a:t>”</a:t>
            </a:r>
          </a:p>
          <a:p>
            <a:pPr algn="r"/>
            <a:r>
              <a:rPr lang="pt-BR" b="1" dirty="0"/>
              <a:t>Fritz Bauer</a:t>
            </a:r>
          </a:p>
        </p:txBody>
      </p:sp>
    </p:spTree>
    <p:extLst>
      <p:ext uri="{BB962C8B-B14F-4D97-AF65-F5344CB8AC3E}">
        <p14:creationId xmlns:p14="http://schemas.microsoft.com/office/powerpoint/2010/main" val="20569686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Inicial: Jogo da WHIP</a:t>
            </a:r>
          </a:p>
        </p:txBody>
      </p:sp>
      <p:sp>
        <p:nvSpPr>
          <p:cNvPr id="6" name="Espaço Reservado para Conteúdo 5"/>
          <p:cNvSpPr>
            <a:spLocks noGrp="1"/>
          </p:cNvSpPr>
          <p:nvPr>
            <p:ph idx="1"/>
          </p:nvPr>
        </p:nvSpPr>
        <p:spPr/>
        <p:txBody>
          <a:bodyPr>
            <a:normAutofit/>
          </a:bodyPr>
          <a:lstStyle/>
          <a:p>
            <a:r>
              <a:rPr lang="pt-BR" dirty="0"/>
              <a:t>É possível eliminar a vantagem do primeiro jogador no jogo da velha?</a:t>
            </a:r>
          </a:p>
        </p:txBody>
      </p:sp>
    </p:spTree>
    <p:extLst>
      <p:ext uri="{BB962C8B-B14F-4D97-AF65-F5344CB8AC3E}">
        <p14:creationId xmlns:p14="http://schemas.microsoft.com/office/powerpoint/2010/main" val="35743106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Inicial: Gênero</a:t>
            </a:r>
          </a:p>
        </p:txBody>
      </p:sp>
      <p:sp>
        <p:nvSpPr>
          <p:cNvPr id="6" name="Espaço Reservado para Conteúdo 5"/>
          <p:cNvSpPr>
            <a:spLocks noGrp="1"/>
          </p:cNvSpPr>
          <p:nvPr>
            <p:ph idx="1"/>
          </p:nvPr>
        </p:nvSpPr>
        <p:spPr/>
        <p:txBody>
          <a:bodyPr>
            <a:normAutofit/>
          </a:bodyPr>
          <a:lstStyle/>
          <a:p>
            <a:r>
              <a:rPr lang="pt-BR" dirty="0"/>
              <a:t>É o tipo de jogo. Ao categorizar os jogos em gêneros, os desenvolvedores e publicadores conseguem visualizar melhor a mecânica do jogo.</a:t>
            </a:r>
          </a:p>
        </p:txBody>
      </p:sp>
    </p:spTree>
    <p:extLst>
      <p:ext uri="{BB962C8B-B14F-4D97-AF65-F5344CB8AC3E}">
        <p14:creationId xmlns:p14="http://schemas.microsoft.com/office/powerpoint/2010/main" val="3445878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Inicial: Plataforma</a:t>
            </a:r>
          </a:p>
        </p:txBody>
      </p:sp>
      <p:sp>
        <p:nvSpPr>
          <p:cNvPr id="6" name="Espaço Reservado para Conteúdo 5"/>
          <p:cNvSpPr>
            <a:spLocks noGrp="1"/>
          </p:cNvSpPr>
          <p:nvPr>
            <p:ph idx="1"/>
          </p:nvPr>
        </p:nvSpPr>
        <p:spPr/>
        <p:txBody>
          <a:bodyPr>
            <a:normAutofit/>
          </a:bodyPr>
          <a:lstStyle/>
          <a:p>
            <a:r>
              <a:rPr lang="pt-BR" dirty="0"/>
              <a:t>É o hardware que será usado no jogo, como um PC, console Xbox </a:t>
            </a:r>
            <a:r>
              <a:rPr lang="pt-BR" dirty="0" err="1"/>
              <a:t>One</a:t>
            </a:r>
            <a:r>
              <a:rPr lang="pt-BR" dirty="0"/>
              <a:t>, Playstation 4, celular, entre outros.</a:t>
            </a:r>
          </a:p>
          <a:p>
            <a:r>
              <a:rPr lang="pt-BR" dirty="0"/>
              <a:t>A diferença entre plataformas, como as configurações do controlador e as limitações técnicas, influenciam o design do jogo.</a:t>
            </a:r>
          </a:p>
        </p:txBody>
      </p:sp>
    </p:spTree>
    <p:extLst>
      <p:ext uri="{BB962C8B-B14F-4D97-AF65-F5344CB8AC3E}">
        <p14:creationId xmlns:p14="http://schemas.microsoft.com/office/powerpoint/2010/main" val="27732514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Inicial: Jogo da WHIP</a:t>
            </a:r>
          </a:p>
        </p:txBody>
      </p:sp>
      <p:sp>
        <p:nvSpPr>
          <p:cNvPr id="6" name="Espaço Reservado para Conteúdo 5"/>
          <p:cNvSpPr>
            <a:spLocks noGrp="1"/>
          </p:cNvSpPr>
          <p:nvPr>
            <p:ph idx="1"/>
          </p:nvPr>
        </p:nvSpPr>
        <p:spPr/>
        <p:txBody>
          <a:bodyPr>
            <a:normAutofit/>
          </a:bodyPr>
          <a:lstStyle/>
          <a:p>
            <a:r>
              <a:rPr lang="pt-BR" dirty="0"/>
              <a:t>O jogo </a:t>
            </a:r>
            <a:r>
              <a:rPr lang="pt-BR" dirty="0" err="1"/>
              <a:t>Jogo</a:t>
            </a:r>
            <a:r>
              <a:rPr lang="pt-BR" dirty="0"/>
              <a:t> da WHIP é um exemplo de jogo de estratégia e sorte, no qual, o jogador precisa posicionar suas pedras a fim de formar uma trilha no tabuleiro. Contudo, existe o risco de os dois jogadores escolherem uma mesma casa e terem que disputá-la no Cara ou WHIP (cara ou coroa).</a:t>
            </a:r>
          </a:p>
          <a:p>
            <a:r>
              <a:rPr lang="pt-BR" dirty="0"/>
              <a:t>Ele pode ser desenvolvido para </a:t>
            </a:r>
            <a:r>
              <a:rPr lang="pt-BR" dirty="0" err="1"/>
              <a:t>PC’s</a:t>
            </a:r>
            <a:r>
              <a:rPr lang="pt-BR" dirty="0"/>
              <a:t>, consoles e celulares.</a:t>
            </a:r>
          </a:p>
        </p:txBody>
      </p:sp>
    </p:spTree>
    <p:extLst>
      <p:ext uri="{BB962C8B-B14F-4D97-AF65-F5344CB8AC3E}">
        <p14:creationId xmlns:p14="http://schemas.microsoft.com/office/powerpoint/2010/main" val="12334149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Análise SWOT</a:t>
            </a:r>
          </a:p>
        </p:txBody>
      </p:sp>
      <p:sp>
        <p:nvSpPr>
          <p:cNvPr id="6" name="Espaço Reservado para Conteúdo 5"/>
          <p:cNvSpPr>
            <a:spLocks noGrp="1"/>
          </p:cNvSpPr>
          <p:nvPr>
            <p:ph idx="1"/>
          </p:nvPr>
        </p:nvSpPr>
        <p:spPr/>
        <p:txBody>
          <a:bodyPr>
            <a:normAutofit/>
          </a:bodyPr>
          <a:lstStyle/>
          <a:p>
            <a:r>
              <a:rPr lang="pt-BR" i="1" dirty="0" err="1"/>
              <a:t>Strengths</a:t>
            </a:r>
            <a:r>
              <a:rPr lang="pt-BR" dirty="0"/>
              <a:t>, </a:t>
            </a:r>
            <a:r>
              <a:rPr lang="pt-BR" i="1" dirty="0" err="1"/>
              <a:t>Weaknesses</a:t>
            </a:r>
            <a:r>
              <a:rPr lang="pt-BR" dirty="0"/>
              <a:t>, </a:t>
            </a:r>
            <a:r>
              <a:rPr lang="pt-BR" i="1" dirty="0" err="1"/>
              <a:t>Opportunities</a:t>
            </a:r>
            <a:r>
              <a:rPr lang="pt-BR" dirty="0"/>
              <a:t> </a:t>
            </a:r>
            <a:r>
              <a:rPr lang="pt-BR" i="1" dirty="0" err="1"/>
              <a:t>and</a:t>
            </a:r>
            <a:r>
              <a:rPr lang="pt-BR" i="1" dirty="0"/>
              <a:t> </a:t>
            </a:r>
            <a:r>
              <a:rPr lang="pt-BR" i="1" dirty="0" err="1"/>
              <a:t>Threats</a:t>
            </a:r>
            <a:endParaRPr lang="pt-BR" i="1" dirty="0"/>
          </a:p>
          <a:p>
            <a:r>
              <a:rPr lang="pt-BR" dirty="0"/>
              <a:t>(Pontos fortes, Pontos fracos, Oportunidades e Ameaças), indicam os pontos fortes e fracos do conceito do jogo, as oportunidades de mercado e qualquer ameaça que possa afetar o sucesso do jogo.</a:t>
            </a:r>
          </a:p>
        </p:txBody>
      </p:sp>
    </p:spTree>
    <p:extLst>
      <p:ext uri="{BB962C8B-B14F-4D97-AF65-F5344CB8AC3E}">
        <p14:creationId xmlns:p14="http://schemas.microsoft.com/office/powerpoint/2010/main" val="38168516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Análise SWOT</a:t>
            </a:r>
          </a:p>
        </p:txBody>
      </p:sp>
      <p:sp>
        <p:nvSpPr>
          <p:cNvPr id="6" name="Espaço Reservado para Conteúdo 5"/>
          <p:cNvSpPr>
            <a:spLocks noGrp="1"/>
          </p:cNvSpPr>
          <p:nvPr>
            <p:ph idx="1"/>
          </p:nvPr>
        </p:nvSpPr>
        <p:spPr/>
        <p:txBody>
          <a:bodyPr>
            <a:normAutofit/>
          </a:bodyPr>
          <a:lstStyle/>
          <a:p>
            <a:r>
              <a:rPr lang="pt-BR" dirty="0"/>
              <a:t>Comece a análise identificando um jogo que seja um possível concorrente. Pode ser um jogo de gênero semelhante ou com recursos de </a:t>
            </a:r>
            <a:r>
              <a:rPr lang="pt-BR" dirty="0" err="1"/>
              <a:t>jogabilidade</a:t>
            </a:r>
            <a:r>
              <a:rPr lang="pt-BR" dirty="0"/>
              <a:t> parecidos, um jogo que seja interessante para seu público-alvo ou um jogo baseado em licenças semelhantes.</a:t>
            </a:r>
          </a:p>
        </p:txBody>
      </p:sp>
    </p:spTree>
    <p:extLst>
      <p:ext uri="{BB962C8B-B14F-4D97-AF65-F5344CB8AC3E}">
        <p14:creationId xmlns:p14="http://schemas.microsoft.com/office/powerpoint/2010/main" val="28155597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lnSpcReduction="10000"/>
          </a:bodyPr>
          <a:lstStyle/>
          <a:p>
            <a:r>
              <a:rPr lang="pt-BR" dirty="0"/>
              <a:t>Recursos básicos;</a:t>
            </a:r>
          </a:p>
          <a:p>
            <a:r>
              <a:rPr lang="pt-BR" dirty="0"/>
              <a:t>Recursos inovadores;</a:t>
            </a:r>
          </a:p>
          <a:p>
            <a:r>
              <a:rPr lang="pt-BR" dirty="0"/>
              <a:t>Recursos do jogador;</a:t>
            </a:r>
          </a:p>
          <a:p>
            <a:r>
              <a:rPr lang="pt-BR" dirty="0"/>
              <a:t>Impulsionadores de vendas exclusivos;</a:t>
            </a:r>
          </a:p>
          <a:p>
            <a:r>
              <a:rPr lang="pt-BR" dirty="0"/>
              <a:t>Valores de produção;</a:t>
            </a:r>
          </a:p>
          <a:p>
            <a:r>
              <a:rPr lang="pt-BR" dirty="0"/>
              <a:t>Vinculação a licenciamento;</a:t>
            </a:r>
          </a:p>
          <a:p>
            <a:r>
              <a:rPr lang="pt-BR" dirty="0"/>
              <a:t>Preços satisfatórios;</a:t>
            </a:r>
          </a:p>
          <a:p>
            <a:r>
              <a:rPr lang="pt-BR" dirty="0"/>
              <a:t>Experiência da equipe;</a:t>
            </a:r>
          </a:p>
        </p:txBody>
      </p:sp>
      <p:sp>
        <p:nvSpPr>
          <p:cNvPr id="7" name="Espaço Reservado para Conteúdo 6"/>
          <p:cNvSpPr>
            <a:spLocks noGrp="1"/>
          </p:cNvSpPr>
          <p:nvPr>
            <p:ph sz="half" idx="2"/>
          </p:nvPr>
        </p:nvSpPr>
        <p:spPr/>
        <p:txBody>
          <a:bodyPr>
            <a:normAutofit lnSpcReduction="10000"/>
          </a:bodyPr>
          <a:lstStyle/>
          <a:p>
            <a:r>
              <a:rPr lang="pt-BR" dirty="0"/>
              <a:t>Apelo popular;</a:t>
            </a:r>
          </a:p>
          <a:p>
            <a:r>
              <a:rPr lang="pt-BR" dirty="0"/>
              <a:t>Apelo internacional;</a:t>
            </a:r>
          </a:p>
          <a:p>
            <a:r>
              <a:rPr lang="pt-BR" dirty="0"/>
              <a:t>Potencial para entrada de receitas;</a:t>
            </a:r>
          </a:p>
          <a:p>
            <a:r>
              <a:rPr lang="pt-BR" dirty="0"/>
              <a:t>Recursos de marketing;</a:t>
            </a:r>
          </a:p>
          <a:p>
            <a:r>
              <a:rPr lang="pt-BR" dirty="0"/>
              <a:t>Vinculação a franquia;</a:t>
            </a:r>
          </a:p>
          <a:p>
            <a:r>
              <a:rPr lang="pt-BR" dirty="0"/>
              <a:t>Potencial de vinculação a console; e</a:t>
            </a:r>
          </a:p>
          <a:p>
            <a:r>
              <a:rPr lang="pt-BR" dirty="0"/>
              <a:t>Potencial </a:t>
            </a:r>
            <a:r>
              <a:rPr lang="pt-BR" dirty="0" err="1"/>
              <a:t>multiplataforma</a:t>
            </a:r>
            <a:r>
              <a:rPr lang="pt-BR" dirty="0"/>
              <a:t>.</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Fortes</a:t>
            </a:r>
          </a:p>
        </p:txBody>
      </p:sp>
    </p:spTree>
    <p:extLst>
      <p:ext uri="{BB962C8B-B14F-4D97-AF65-F5344CB8AC3E}">
        <p14:creationId xmlns:p14="http://schemas.microsoft.com/office/powerpoint/2010/main" val="1253621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Falta de experiência da equipe;</a:t>
            </a:r>
          </a:p>
          <a:p>
            <a:r>
              <a:rPr lang="pt-BR" dirty="0"/>
              <a:t>Falta de recursos competitivos;</a:t>
            </a:r>
          </a:p>
          <a:p>
            <a:r>
              <a:rPr lang="pt-BR" dirty="0"/>
              <a:t>Nenhuma inovação;</a:t>
            </a:r>
          </a:p>
          <a:p>
            <a:r>
              <a:rPr lang="pt-BR" dirty="0"/>
              <a:t>Escolha da plataforma;</a:t>
            </a:r>
          </a:p>
          <a:p>
            <a:r>
              <a:rPr lang="pt-BR" dirty="0"/>
              <a:t>Empresa pouco conhecida;</a:t>
            </a:r>
          </a:p>
        </p:txBody>
      </p:sp>
      <p:sp>
        <p:nvSpPr>
          <p:cNvPr id="7" name="Espaço Reservado para Conteúdo 6"/>
          <p:cNvSpPr>
            <a:spLocks noGrp="1"/>
          </p:cNvSpPr>
          <p:nvPr>
            <p:ph sz="half" idx="2"/>
          </p:nvPr>
        </p:nvSpPr>
        <p:spPr/>
        <p:txBody>
          <a:bodyPr>
            <a:normAutofit/>
          </a:bodyPr>
          <a:lstStyle/>
          <a:p>
            <a:r>
              <a:rPr lang="pt-BR" dirty="0"/>
              <a:t>Disponibilidade de recursos;</a:t>
            </a:r>
          </a:p>
          <a:p>
            <a:r>
              <a:rPr lang="pt-BR" dirty="0"/>
              <a:t>Falta de entusiasmo na equipe;</a:t>
            </a:r>
          </a:p>
          <a:p>
            <a:r>
              <a:rPr lang="pt-BR" dirty="0"/>
              <a:t>Liderança fraca;</a:t>
            </a:r>
          </a:p>
          <a:p>
            <a:r>
              <a:rPr lang="pt-BR" dirty="0"/>
              <a:t>Questões financeiras; e</a:t>
            </a:r>
          </a:p>
          <a:p>
            <a:r>
              <a:rPr lang="pt-BR" dirty="0"/>
              <a:t>Cronogramas e prazos;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Fracos</a:t>
            </a:r>
          </a:p>
        </p:txBody>
      </p:sp>
    </p:spTree>
    <p:extLst>
      <p:ext uri="{BB962C8B-B14F-4D97-AF65-F5344CB8AC3E}">
        <p14:creationId xmlns:p14="http://schemas.microsoft.com/office/powerpoint/2010/main" val="22472132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Tendências da indústria ou do estilo de vida;</a:t>
            </a:r>
          </a:p>
          <a:p>
            <a:r>
              <a:rPr lang="pt-BR" dirty="0"/>
              <a:t>Inovações técnicas;</a:t>
            </a:r>
          </a:p>
          <a:p>
            <a:r>
              <a:rPr lang="pt-BR" dirty="0"/>
              <a:t>Tendências de mercado;</a:t>
            </a:r>
          </a:p>
          <a:p>
            <a:r>
              <a:rPr lang="pt-BR" dirty="0"/>
              <a:t>Pontos fracos da concorrência;</a:t>
            </a:r>
          </a:p>
          <a:p>
            <a:r>
              <a:rPr lang="pt-BR" dirty="0"/>
              <a:t>Globalização;</a:t>
            </a:r>
          </a:p>
        </p:txBody>
      </p:sp>
      <p:sp>
        <p:nvSpPr>
          <p:cNvPr id="7" name="Espaço Reservado para Conteúdo 6"/>
          <p:cNvSpPr>
            <a:spLocks noGrp="1"/>
          </p:cNvSpPr>
          <p:nvPr>
            <p:ph sz="half" idx="2"/>
          </p:nvPr>
        </p:nvSpPr>
        <p:spPr/>
        <p:txBody>
          <a:bodyPr>
            <a:normAutofit/>
          </a:bodyPr>
          <a:lstStyle/>
          <a:p>
            <a:r>
              <a:rPr lang="pt-BR" dirty="0"/>
              <a:t>Mercado-alvo;</a:t>
            </a:r>
          </a:p>
          <a:p>
            <a:r>
              <a:rPr lang="pt-BR" dirty="0"/>
              <a:t>Nichos de mercado-alvo;</a:t>
            </a:r>
          </a:p>
          <a:p>
            <a:r>
              <a:rPr lang="pt-BR" dirty="0"/>
              <a:t>Parcerias;</a:t>
            </a:r>
          </a:p>
          <a:p>
            <a:r>
              <a:rPr lang="pt-BR" dirty="0"/>
              <a:t>Tendências de middleware; e</a:t>
            </a:r>
          </a:p>
          <a:p>
            <a:r>
              <a:rPr lang="pt-BR" dirty="0"/>
              <a:t>Datas de lançamento.</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Oportunidades</a:t>
            </a:r>
          </a:p>
        </p:txBody>
      </p:sp>
    </p:spTree>
    <p:extLst>
      <p:ext uri="{BB962C8B-B14F-4D97-AF65-F5344CB8AC3E}">
        <p14:creationId xmlns:p14="http://schemas.microsoft.com/office/powerpoint/2010/main" val="11850156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Influências políticas;</a:t>
            </a:r>
          </a:p>
          <a:p>
            <a:r>
              <a:rPr lang="pt-BR" dirty="0"/>
              <a:t>Pontos fortes da concorrência;</a:t>
            </a:r>
          </a:p>
          <a:p>
            <a:r>
              <a:rPr lang="pt-BR" dirty="0"/>
              <a:t>Datas de lançamento da concorrência;</a:t>
            </a:r>
          </a:p>
        </p:txBody>
      </p:sp>
      <p:sp>
        <p:nvSpPr>
          <p:cNvPr id="7" name="Espaço Reservado para Conteúdo 6"/>
          <p:cNvSpPr>
            <a:spLocks noGrp="1"/>
          </p:cNvSpPr>
          <p:nvPr>
            <p:ph sz="half" idx="2"/>
          </p:nvPr>
        </p:nvSpPr>
        <p:spPr/>
        <p:txBody>
          <a:bodyPr>
            <a:normAutofit/>
          </a:bodyPr>
          <a:lstStyle/>
          <a:p>
            <a:r>
              <a:rPr lang="pt-BR" dirty="0"/>
              <a:t>Demanda cautelosa no mercado;</a:t>
            </a:r>
          </a:p>
          <a:p>
            <a:r>
              <a:rPr lang="pt-BR" dirty="0"/>
              <a:t>Perda da equipe principal;</a:t>
            </a:r>
          </a:p>
          <a:p>
            <a:r>
              <a:rPr lang="pt-BR" dirty="0"/>
              <a:t>Perda de patrocínio; e</a:t>
            </a:r>
          </a:p>
          <a:p>
            <a:r>
              <a:rPr lang="pt-BR" dirty="0"/>
              <a:t>Inovações técnicas.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Ameaças</a:t>
            </a:r>
          </a:p>
        </p:txBody>
      </p:sp>
    </p:spTree>
    <p:extLst>
      <p:ext uri="{BB962C8B-B14F-4D97-AF65-F5344CB8AC3E}">
        <p14:creationId xmlns:p14="http://schemas.microsoft.com/office/powerpoint/2010/main" val="1175085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a:bodyPr>
          <a:lstStyle/>
          <a:p>
            <a:r>
              <a:rPr lang="pt-BR" dirty="0"/>
              <a:t>O processo de produção de um jogos difere de um projeto para outro. Você pode ter um projeto de jogo para Web com uma equipe pequena como pode ter um para console baseado em um filme, lidando com questões de licença, com uma equipe bem maior.</a:t>
            </a:r>
          </a:p>
        </p:txBody>
      </p:sp>
    </p:spTree>
    <p:extLst>
      <p:ext uri="{BB962C8B-B14F-4D97-AF65-F5344CB8AC3E}">
        <p14:creationId xmlns:p14="http://schemas.microsoft.com/office/powerpoint/2010/main" val="44246754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Análise SWOT: Jogo da WHIP</a:t>
            </a:r>
          </a:p>
        </p:txBody>
      </p:sp>
      <p:graphicFrame>
        <p:nvGraphicFramePr>
          <p:cNvPr id="2" name="Content Placeholder 1">
            <a:extLst>
              <a:ext uri="{FF2B5EF4-FFF2-40B4-BE49-F238E27FC236}">
                <a16:creationId xmlns:a16="http://schemas.microsoft.com/office/drawing/2014/main" id="{0CB4293F-BD38-42A1-AB23-51110BEBAD89}"/>
              </a:ext>
            </a:extLst>
          </p:cNvPr>
          <p:cNvGraphicFramePr>
            <a:graphicFrameLocks noGrp="1"/>
          </p:cNvGraphicFramePr>
          <p:nvPr>
            <p:ph idx="1"/>
            <p:extLst>
              <p:ext uri="{D42A27DB-BD31-4B8C-83A1-F6EECF244321}">
                <p14:modId xmlns:p14="http://schemas.microsoft.com/office/powerpoint/2010/main" val="3854185154"/>
              </p:ext>
            </p:extLst>
          </p:nvPr>
        </p:nvGraphicFramePr>
        <p:xfrm>
          <a:off x="712082" y="2085453"/>
          <a:ext cx="10767836" cy="2960100"/>
        </p:xfrm>
        <a:graphic>
          <a:graphicData uri="http://schemas.openxmlformats.org/drawingml/2006/table">
            <a:tbl>
              <a:tblPr>
                <a:tableStyleId>{BDBED569-4797-4DF1-A0F4-6AAB3CD982D8}</a:tableStyleId>
              </a:tblPr>
              <a:tblGrid>
                <a:gridCol w="2691959">
                  <a:extLst>
                    <a:ext uri="{9D8B030D-6E8A-4147-A177-3AD203B41FA5}">
                      <a16:colId xmlns:a16="http://schemas.microsoft.com/office/drawing/2014/main" val="2159379634"/>
                    </a:ext>
                  </a:extLst>
                </a:gridCol>
                <a:gridCol w="2691959">
                  <a:extLst>
                    <a:ext uri="{9D8B030D-6E8A-4147-A177-3AD203B41FA5}">
                      <a16:colId xmlns:a16="http://schemas.microsoft.com/office/drawing/2014/main" val="1670533188"/>
                    </a:ext>
                  </a:extLst>
                </a:gridCol>
                <a:gridCol w="2691959">
                  <a:extLst>
                    <a:ext uri="{9D8B030D-6E8A-4147-A177-3AD203B41FA5}">
                      <a16:colId xmlns:a16="http://schemas.microsoft.com/office/drawing/2014/main" val="691117356"/>
                    </a:ext>
                  </a:extLst>
                </a:gridCol>
                <a:gridCol w="2691959">
                  <a:extLst>
                    <a:ext uri="{9D8B030D-6E8A-4147-A177-3AD203B41FA5}">
                      <a16:colId xmlns:a16="http://schemas.microsoft.com/office/drawing/2014/main" val="1773095130"/>
                    </a:ext>
                  </a:extLst>
                </a:gridCol>
              </a:tblGrid>
              <a:tr h="344379">
                <a:tc gridSpan="4">
                  <a:txBody>
                    <a:bodyPr/>
                    <a:lstStyle/>
                    <a:p>
                      <a:pPr algn="ctr" fontAlgn="b"/>
                      <a:r>
                        <a:rPr lang="pt-BR" sz="1500" u="none" strike="noStrike" dirty="0">
                          <a:effectLst/>
                        </a:rPr>
                        <a:t>O principal concorrente de Jogo da WHIP é o Jogo da Velha</a:t>
                      </a:r>
                      <a:endParaRPr lang="pt-BR" sz="1500" b="0" i="0" u="none" strike="noStrike" dirty="0">
                        <a:solidFill>
                          <a:srgbClr val="000000"/>
                        </a:solidFill>
                        <a:effectLst/>
                        <a:latin typeface="Calibri" panose="020F0502020204030204" pitchFamily="34" charset="0"/>
                      </a:endParaRPr>
                    </a:p>
                  </a:txBody>
                  <a:tcPr marL="103035" marR="103035" marT="51517" marB="51517" anchor="b">
                    <a:lnL w="12700" cmpd="sng">
                      <a:noFill/>
                    </a:lnL>
                    <a:lnR w="12700" cmpd="sng">
                      <a:noFill/>
                    </a:lnR>
                    <a:lnT w="12700" cmpd="sng">
                      <a:noFill/>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736256166"/>
                  </a:ext>
                </a:extLst>
              </a:tr>
              <a:tr h="344379">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internos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externos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extLst>
                  <a:ext uri="{0D108BD9-81ED-4DB2-BD59-A6C34878D82A}">
                    <a16:rowId xmlns:a16="http://schemas.microsoft.com/office/drawing/2014/main" val="4254046172"/>
                  </a:ext>
                </a:extLst>
              </a:tr>
              <a:tr h="252372">
                <a:tc>
                  <a:txBody>
                    <a:bodyPr/>
                    <a:lstStyle/>
                    <a:p>
                      <a:pPr algn="l" fontAlgn="b"/>
                      <a:r>
                        <a:rPr lang="en-US" sz="1500" i="1" u="none" strike="noStrike" dirty="0" err="1">
                          <a:effectLst/>
                        </a:rPr>
                        <a:t>Pontos</a:t>
                      </a:r>
                      <a:r>
                        <a:rPr lang="en-US" sz="1500" i="1" u="none" strike="noStrike" dirty="0">
                          <a:effectLst/>
                        </a:rPr>
                        <a:t> Fortes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Oportunidades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573003314"/>
                  </a:ext>
                </a:extLst>
              </a:tr>
              <a:tr h="1009484">
                <a:tc>
                  <a:txBody>
                    <a:bodyPr/>
                    <a:lstStyle/>
                    <a:p>
                      <a:pPr algn="l" fontAlgn="t"/>
                      <a:r>
                        <a:rPr lang="pt-BR" sz="1500" u="none" strike="noStrike" dirty="0">
                          <a:effectLst/>
                        </a:rPr>
                        <a:t>os jogadores jogam simultaneamente a cada rodada, não dando vantagem a que inicia o jogo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enfatizar esse recurso no plano de marketing</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exposição de jogos de tabuleiro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disponibilizar uma cópia do jogo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0669581"/>
                  </a:ext>
                </a:extLst>
              </a:tr>
              <a:tr h="252372">
                <a:tc>
                  <a:txBody>
                    <a:bodyPr/>
                    <a:lstStyle/>
                    <a:p>
                      <a:pPr algn="l" fontAlgn="b"/>
                      <a:r>
                        <a:rPr lang="en-US" sz="1500" i="1" u="none" strike="noStrike" dirty="0" err="1">
                          <a:effectLst/>
                        </a:rPr>
                        <a:t>Pontos</a:t>
                      </a:r>
                      <a:r>
                        <a:rPr lang="en-US" sz="1500" i="1" u="none" strike="noStrike" dirty="0">
                          <a:effectLst/>
                        </a:rPr>
                        <a:t> </a:t>
                      </a:r>
                      <a:r>
                        <a:rPr lang="en-US" sz="1500" i="1" u="none" strike="noStrike" dirty="0" err="1">
                          <a:effectLst/>
                        </a:rPr>
                        <a:t>Fracos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Ameaças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063595116"/>
                  </a:ext>
                </a:extLst>
              </a:tr>
              <a:tr h="757114">
                <a:tc>
                  <a:txBody>
                    <a:bodyPr/>
                    <a:lstStyle/>
                    <a:p>
                      <a:pPr algn="l" fontAlgn="t"/>
                      <a:r>
                        <a:rPr lang="pt-BR" sz="1500" u="none" strike="noStrike" dirty="0">
                          <a:effectLst/>
                        </a:rPr>
                        <a:t>O fator sorte pode ser determinante</a:t>
                      </a:r>
                      <a:r>
                        <a:rPr lang="pt-BR" sz="1500" u="none" strike="noStrike" baseline="0" dirty="0">
                          <a:effectLst/>
                        </a:rPr>
                        <a:t> e prevalecer às habilidades do jogador.</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1500" u="none" strike="noStrike" dirty="0" err="1">
                          <a:effectLst/>
                        </a:rPr>
                        <a:t>Desenvolver</a:t>
                      </a:r>
                      <a:r>
                        <a:rPr lang="en-US" sz="1500" u="none" strike="noStrike" dirty="0">
                          <a:effectLst/>
                        </a:rPr>
                        <a:t> um </a:t>
                      </a:r>
                      <a:r>
                        <a:rPr lang="en-US" sz="1500" u="none" strike="noStrike" dirty="0" err="1">
                          <a:effectLst/>
                        </a:rPr>
                        <a:t>mecanismo</a:t>
                      </a:r>
                      <a:r>
                        <a:rPr lang="en-US" sz="1500" u="none" strike="noStrike" baseline="0" dirty="0">
                          <a:effectLst/>
                        </a:rPr>
                        <a:t> que </a:t>
                      </a:r>
                      <a:r>
                        <a:rPr lang="en-US" sz="1500" u="none" strike="noStrike" baseline="0" dirty="0" err="1">
                          <a:effectLst/>
                        </a:rPr>
                        <a:t>favoreça</a:t>
                      </a:r>
                      <a:r>
                        <a:rPr lang="en-US" sz="1500" u="none" strike="noStrike" baseline="0" dirty="0">
                          <a:effectLst/>
                        </a:rPr>
                        <a:t> a </a:t>
                      </a:r>
                      <a:r>
                        <a:rPr lang="en-US" sz="1500" u="none" strike="noStrike" baseline="0" dirty="0" err="1">
                          <a:effectLst/>
                        </a:rPr>
                        <a:t>melhor</a:t>
                      </a:r>
                      <a:r>
                        <a:rPr lang="en-US" sz="1500" u="none" strike="noStrike" baseline="0" dirty="0">
                          <a:effectLst/>
                        </a:rPr>
                        <a:t> </a:t>
                      </a:r>
                      <a:r>
                        <a:rPr lang="en-US" sz="1500" u="none" strike="noStrike" baseline="0" dirty="0" err="1">
                          <a:effectLst/>
                        </a:rPr>
                        <a:t>estratégia</a:t>
                      </a:r>
                      <a:r>
                        <a:rPr lang="en-US" sz="1500" u="none" strike="noStrike" baseline="0" dirty="0">
                          <a:effectLst/>
                        </a:rPr>
                        <a:t> </a:t>
                      </a:r>
                      <a:r>
                        <a:rPr lang="en-US" sz="1500" u="none" strike="noStrike" baseline="0" dirty="0" err="1">
                          <a:effectLst/>
                        </a:rPr>
                        <a:t>nas</a:t>
                      </a:r>
                      <a:r>
                        <a:rPr lang="en-US" sz="1500" u="none" strike="noStrike" baseline="0" dirty="0">
                          <a:effectLst/>
                        </a:rPr>
                        <a:t> </a:t>
                      </a:r>
                      <a:r>
                        <a:rPr lang="en-US" sz="1500" u="none" strike="noStrike" baseline="0" dirty="0" err="1">
                          <a:effectLst/>
                        </a:rPr>
                        <a:t>disputas</a:t>
                      </a:r>
                      <a:r>
                        <a:rPr lang="en-US" sz="1500" u="none" strike="noStrike" baseline="0" dirty="0">
                          <a:effectLst/>
                        </a:rPr>
                        <a:t> </a:t>
                      </a:r>
                      <a:r>
                        <a:rPr lang="en-US" sz="1500" u="none" strike="noStrike" baseline="0" dirty="0" err="1">
                          <a:effectLst/>
                        </a:rPr>
                        <a:t>por</a:t>
                      </a:r>
                      <a:r>
                        <a:rPr lang="en-US" sz="1500" u="none" strike="noStrike" baseline="0" dirty="0">
                          <a:effectLst/>
                        </a:rPr>
                        <a:t> casas.</a:t>
                      </a:r>
                      <a:endParaRPr lang="en-US"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aquisição de jogos mais conhecidos no mesmo período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agendar o lançamento do jogo junto a coordenação da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84676742"/>
                  </a:ext>
                </a:extLst>
              </a:tr>
            </a:tbl>
          </a:graphicData>
        </a:graphic>
      </p:graphicFrame>
    </p:spTree>
    <p:extLst>
      <p:ext uri="{BB962C8B-B14F-4D97-AF65-F5344CB8AC3E}">
        <p14:creationId xmlns:p14="http://schemas.microsoft.com/office/powerpoint/2010/main" val="2421243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Análise Competitiva</a:t>
            </a:r>
          </a:p>
        </p:txBody>
      </p:sp>
      <p:sp>
        <p:nvSpPr>
          <p:cNvPr id="6" name="Espaço Reservado para Conteúdo 5"/>
          <p:cNvSpPr>
            <a:spLocks noGrp="1"/>
          </p:cNvSpPr>
          <p:nvPr>
            <p:ph idx="1"/>
          </p:nvPr>
        </p:nvSpPr>
        <p:spPr/>
        <p:txBody>
          <a:bodyPr>
            <a:normAutofit/>
          </a:bodyPr>
          <a:lstStyle/>
          <a:p>
            <a:r>
              <a:rPr lang="pt-BR" dirty="0"/>
              <a:t>É uma análise completa da concorrência atual e futura. Parecida com a análise SWOT, só que aplicada ao concorrente.</a:t>
            </a:r>
          </a:p>
          <a:p>
            <a:r>
              <a:rPr lang="pt-BR" dirty="0"/>
              <a:t>Em um cenário no qual você precisa convencer um publicador ou patrocinador da viabilidade do desenvolvimento do jogo, esses instrumentos são importantes para expor os pontos fortes de seu jogo e mostrar que você está atento ao mercado, prevendo medidas para amenizar os riscos.  </a:t>
            </a:r>
          </a:p>
        </p:txBody>
      </p:sp>
    </p:spTree>
    <p:extLst>
      <p:ext uri="{BB962C8B-B14F-4D97-AF65-F5344CB8AC3E}">
        <p14:creationId xmlns:p14="http://schemas.microsoft.com/office/powerpoint/2010/main" val="40719790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Aprovação do Conceito Inicial</a:t>
            </a:r>
          </a:p>
        </p:txBody>
      </p:sp>
      <p:sp>
        <p:nvSpPr>
          <p:cNvPr id="6" name="Espaço Reservado para Conteúdo 5"/>
          <p:cNvSpPr>
            <a:spLocks noGrp="1"/>
          </p:cNvSpPr>
          <p:nvPr>
            <p:ph idx="1"/>
          </p:nvPr>
        </p:nvSpPr>
        <p:spPr/>
        <p:txBody>
          <a:bodyPr>
            <a:normAutofit/>
          </a:bodyPr>
          <a:lstStyle/>
          <a:p>
            <a:r>
              <a:rPr lang="pt-BR" dirty="0"/>
              <a:t>Após as informações conceituais básicas serem definidas e uma análise SWOT ser conduzida, elabore um resumo e apresente-o para todas as partes interessadas na aprovação.</a:t>
            </a:r>
          </a:p>
          <a:p>
            <a:r>
              <a:rPr lang="pt-BR" dirty="0"/>
              <a:t>É importante que a elaboração desse documento e a submissão para aprovação seja feita na primeira ou segunda semana da fase de pré-produção. Para que não haja o risco de trabalhar muito tempo em um conceito errado.</a:t>
            </a:r>
          </a:p>
        </p:txBody>
      </p:sp>
    </p:spTree>
    <p:extLst>
      <p:ext uri="{BB962C8B-B14F-4D97-AF65-F5344CB8AC3E}">
        <p14:creationId xmlns:p14="http://schemas.microsoft.com/office/powerpoint/2010/main" val="8072293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Declaração da missão</a:t>
            </a:r>
          </a:p>
        </p:txBody>
      </p:sp>
      <p:sp>
        <p:nvSpPr>
          <p:cNvPr id="6" name="Espaço Reservado para Conteúdo 5"/>
          <p:cNvSpPr>
            <a:spLocks noGrp="1"/>
          </p:cNvSpPr>
          <p:nvPr>
            <p:ph idx="1"/>
          </p:nvPr>
        </p:nvSpPr>
        <p:spPr/>
        <p:txBody>
          <a:bodyPr>
            <a:normAutofit/>
          </a:bodyPr>
          <a:lstStyle/>
          <a:p>
            <a:r>
              <a:rPr lang="pt-BR" dirty="0"/>
              <a:t>Define os objetivos principais do projeto. Um boa dica é formular uma declaração que responda a duas perguntas:</a:t>
            </a:r>
          </a:p>
          <a:p>
            <a:r>
              <a:rPr lang="pt-BR" dirty="0"/>
              <a:t>O que vai ser feito?</a:t>
            </a:r>
          </a:p>
          <a:p>
            <a:r>
              <a:rPr lang="pt-BR" dirty="0"/>
              <a:t>Para quem vai ser feito?</a:t>
            </a:r>
            <a:endParaRPr lang="pt-BR" i="1" dirty="0"/>
          </a:p>
        </p:txBody>
      </p:sp>
    </p:spTree>
    <p:extLst>
      <p:ext uri="{BB962C8B-B14F-4D97-AF65-F5344CB8AC3E}">
        <p14:creationId xmlns:p14="http://schemas.microsoft.com/office/powerpoint/2010/main" val="41522042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Declaração da missão: Jogo da WHIP</a:t>
            </a:r>
          </a:p>
        </p:txBody>
      </p:sp>
      <p:sp>
        <p:nvSpPr>
          <p:cNvPr id="6" name="Espaço Reservado para Conteúdo 5"/>
          <p:cNvSpPr>
            <a:spLocks noGrp="1"/>
          </p:cNvSpPr>
          <p:nvPr>
            <p:ph idx="1"/>
          </p:nvPr>
        </p:nvSpPr>
        <p:spPr/>
        <p:txBody>
          <a:bodyPr>
            <a:normAutofit/>
          </a:bodyPr>
          <a:lstStyle/>
          <a:p>
            <a:r>
              <a:rPr lang="pt-BR" dirty="0"/>
              <a:t>Uma releitura mais desafiadora do tradicional jogo da velha, na qual o fator sorte pode ser determinante.</a:t>
            </a:r>
          </a:p>
        </p:txBody>
      </p:sp>
    </p:spTree>
    <p:extLst>
      <p:ext uri="{BB962C8B-B14F-4D97-AF65-F5344CB8AC3E}">
        <p14:creationId xmlns:p14="http://schemas.microsoft.com/office/powerpoint/2010/main" val="16882116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Cenário do jogo</a:t>
            </a:r>
          </a:p>
        </p:txBody>
      </p:sp>
      <p:sp>
        <p:nvSpPr>
          <p:cNvPr id="6" name="Espaço Reservado para Conteúdo 5"/>
          <p:cNvSpPr>
            <a:spLocks noGrp="1"/>
          </p:cNvSpPr>
          <p:nvPr>
            <p:ph idx="1"/>
          </p:nvPr>
        </p:nvSpPr>
        <p:spPr/>
        <p:txBody>
          <a:bodyPr>
            <a:normAutofit/>
          </a:bodyPr>
          <a:lstStyle/>
          <a:p>
            <a:r>
              <a:rPr lang="pt-BR" dirty="0"/>
              <a:t>Serão selecionadas ideias que funcionem bem com o conceito inicial para serem trabalhadas e determinar a aparência do cenário.</a:t>
            </a:r>
          </a:p>
          <a:p>
            <a:r>
              <a:rPr lang="pt-BR" dirty="0"/>
              <a:t>Deve-se redigir uma descrição do cenário, na qual os artistas irão se basear para criar a arte conceitual</a:t>
            </a:r>
          </a:p>
        </p:txBody>
      </p:sp>
    </p:spTree>
    <p:extLst>
      <p:ext uri="{BB962C8B-B14F-4D97-AF65-F5344CB8AC3E}">
        <p14:creationId xmlns:p14="http://schemas.microsoft.com/office/powerpoint/2010/main" val="35353153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Cenário do jogo: Jogo da WHIP</a:t>
            </a:r>
          </a:p>
        </p:txBody>
      </p:sp>
      <p:sp>
        <p:nvSpPr>
          <p:cNvPr id="6" name="Espaço Reservado para Conteúdo 5"/>
          <p:cNvSpPr>
            <a:spLocks noGrp="1"/>
          </p:cNvSpPr>
          <p:nvPr>
            <p:ph idx="1"/>
          </p:nvPr>
        </p:nvSpPr>
        <p:spPr/>
        <p:txBody>
          <a:bodyPr>
            <a:normAutofit fontScale="92500"/>
          </a:bodyPr>
          <a:lstStyle/>
          <a:p>
            <a:r>
              <a:rPr lang="pt-BR" dirty="0"/>
              <a:t>Tabuleiro quadrado com uma malha 5 x 5. A imagem de fundo varia de acordo com a tarefa a ser realizada pelo perdedor do jogo:</a:t>
            </a:r>
          </a:p>
          <a:p>
            <a:pPr marL="457200" indent="-457200" algn="l">
              <a:buFont typeface="Arial" panose="020B0604020202020204" pitchFamily="34" charset="0"/>
              <a:buChar char="•"/>
            </a:pPr>
            <a:r>
              <a:rPr lang="pt-BR" dirty="0"/>
              <a:t>formatar um computador;</a:t>
            </a:r>
          </a:p>
          <a:p>
            <a:pPr marL="457200" indent="-457200" algn="l">
              <a:buFont typeface="Arial" panose="020B0604020202020204" pitchFamily="34" charset="0"/>
              <a:buChar char="•"/>
            </a:pPr>
            <a:r>
              <a:rPr lang="pt-BR" dirty="0"/>
              <a:t>configurar a rede </a:t>
            </a:r>
            <a:r>
              <a:rPr lang="pt-BR" dirty="0" err="1"/>
              <a:t>wifi</a:t>
            </a:r>
            <a:r>
              <a:rPr lang="pt-BR" dirty="0"/>
              <a:t> da casa; e</a:t>
            </a:r>
          </a:p>
          <a:p>
            <a:pPr marL="457200" indent="-457200" algn="l">
              <a:buFont typeface="Arial" panose="020B0604020202020204" pitchFamily="34" charset="0"/>
              <a:buChar char="•"/>
            </a:pPr>
            <a:r>
              <a:rPr lang="pt-BR" dirty="0"/>
              <a:t>dar manutenção na impressora.</a:t>
            </a:r>
          </a:p>
          <a:p>
            <a:r>
              <a:rPr lang="pt-BR" dirty="0"/>
              <a:t>Cada jogador terá 12 pedras. Terão pedras circulares amarelas e quadradas azuis.</a:t>
            </a:r>
          </a:p>
        </p:txBody>
      </p:sp>
    </p:spTree>
    <p:extLst>
      <p:ext uri="{BB962C8B-B14F-4D97-AF65-F5344CB8AC3E}">
        <p14:creationId xmlns:p14="http://schemas.microsoft.com/office/powerpoint/2010/main" val="8168569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Mecânica do jogo</a:t>
            </a:r>
          </a:p>
        </p:txBody>
      </p:sp>
      <p:sp>
        <p:nvSpPr>
          <p:cNvPr id="6" name="Espaço Reservado para Conteúdo 5"/>
          <p:cNvSpPr>
            <a:spLocks noGrp="1"/>
          </p:cNvSpPr>
          <p:nvPr>
            <p:ph idx="1"/>
          </p:nvPr>
        </p:nvSpPr>
        <p:spPr/>
        <p:txBody>
          <a:bodyPr>
            <a:normAutofit fontScale="85000" lnSpcReduction="20000"/>
          </a:bodyPr>
          <a:lstStyle/>
          <a:p>
            <a:r>
              <a:rPr lang="pt-BR" dirty="0"/>
              <a:t>Abrange várias das ações que o jogador executa ou vivencia no jogo. Alguns dos sistemas que se encaixam nessa categoria são os seguintes:</a:t>
            </a:r>
          </a:p>
          <a:p>
            <a:pPr marL="457200" indent="-457200" algn="l">
              <a:buFont typeface="Arial" panose="020B0604020202020204" pitchFamily="34" charset="0"/>
              <a:buChar char="•"/>
            </a:pPr>
            <a:r>
              <a:rPr lang="pt-BR" dirty="0"/>
              <a:t>Desafios para o jogador;</a:t>
            </a:r>
          </a:p>
          <a:p>
            <a:pPr marL="457200" indent="-457200" algn="l">
              <a:buFont typeface="Arial" panose="020B0604020202020204" pitchFamily="34" charset="0"/>
              <a:buChar char="•"/>
            </a:pPr>
            <a:r>
              <a:rPr lang="pt-BR" dirty="0"/>
              <a:t>Recompensas do jogador;</a:t>
            </a:r>
          </a:p>
          <a:p>
            <a:pPr marL="457200" indent="-457200" algn="l">
              <a:buFont typeface="Arial" panose="020B0604020202020204" pitchFamily="34" charset="0"/>
              <a:buChar char="•"/>
            </a:pPr>
            <a:r>
              <a:rPr lang="pt-BR" dirty="0"/>
              <a:t>Curva de aprendizado;</a:t>
            </a:r>
          </a:p>
          <a:p>
            <a:pPr marL="457200" indent="-457200" algn="l">
              <a:buFont typeface="Arial" panose="020B0604020202020204" pitchFamily="34" charset="0"/>
              <a:buChar char="•"/>
            </a:pPr>
            <a:r>
              <a:rPr lang="pt-BR" dirty="0"/>
              <a:t>Esquema de controle;</a:t>
            </a:r>
          </a:p>
          <a:p>
            <a:pPr marL="457200" indent="-457200" algn="l">
              <a:buFont typeface="Arial" panose="020B0604020202020204" pitchFamily="34" charset="0"/>
              <a:buChar char="•"/>
            </a:pPr>
            <a:r>
              <a:rPr lang="pt-BR" dirty="0"/>
              <a:t>Ações do jogador; e</a:t>
            </a:r>
          </a:p>
          <a:p>
            <a:pPr marL="457200" indent="-457200" algn="l">
              <a:buFont typeface="Arial" panose="020B0604020202020204" pitchFamily="34" charset="0"/>
              <a:buChar char="•"/>
            </a:pPr>
            <a:r>
              <a:rPr lang="pt-BR" dirty="0"/>
              <a:t>Elementos multijogador.</a:t>
            </a:r>
          </a:p>
        </p:txBody>
      </p:sp>
    </p:spTree>
    <p:extLst>
      <p:ext uri="{BB962C8B-B14F-4D97-AF65-F5344CB8AC3E}">
        <p14:creationId xmlns:p14="http://schemas.microsoft.com/office/powerpoint/2010/main" val="40532995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Mecânica do jogo: Jogo da WHIP</a:t>
            </a:r>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a:t>Dois jogadores tentam formar uma trilha no tabuleiro usando suas 12 pedras, posicionando uma pedra a cada rodada;</a:t>
            </a:r>
          </a:p>
          <a:p>
            <a:pPr marL="457200" indent="-457200" algn="l">
              <a:buFont typeface="Arial" panose="020B0604020202020204" pitchFamily="34" charset="0"/>
              <a:buChar char="•"/>
            </a:pPr>
            <a:r>
              <a:rPr lang="pt-BR" dirty="0"/>
              <a:t>A cada rodada, os jogadores decidem sua jogada em um tabuleiro auxiliar de forma secreta;</a:t>
            </a:r>
          </a:p>
          <a:p>
            <a:pPr marL="457200" indent="-457200" algn="l">
              <a:buFont typeface="Arial" panose="020B0604020202020204" pitchFamily="34" charset="0"/>
              <a:buChar char="•"/>
            </a:pPr>
            <a:r>
              <a:rPr lang="pt-BR" dirty="0"/>
              <a:t>A jogada de cada um só será revelada quando ambos estiverem prontos;</a:t>
            </a:r>
          </a:p>
        </p:txBody>
      </p:sp>
    </p:spTree>
    <p:extLst>
      <p:ext uri="{BB962C8B-B14F-4D97-AF65-F5344CB8AC3E}">
        <p14:creationId xmlns:p14="http://schemas.microsoft.com/office/powerpoint/2010/main" val="36320157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Mecânica do jogo: Jogo da WHIP</a:t>
            </a:r>
          </a:p>
        </p:txBody>
      </p:sp>
      <p:sp>
        <p:nvSpPr>
          <p:cNvPr id="6" name="Espaço Reservado para Conteúdo 5"/>
          <p:cNvSpPr>
            <a:spLocks noGrp="1"/>
          </p:cNvSpPr>
          <p:nvPr>
            <p:ph idx="1"/>
          </p:nvPr>
        </p:nvSpPr>
        <p:spPr/>
        <p:txBody>
          <a:bodyPr>
            <a:normAutofit/>
          </a:bodyPr>
          <a:lstStyle/>
          <a:p>
            <a:pPr marL="457200" indent="-457200" algn="l">
              <a:buFont typeface="Arial" panose="020B0604020202020204" pitchFamily="34" charset="0"/>
              <a:buChar char="•"/>
            </a:pPr>
            <a:r>
              <a:rPr lang="pt-BR" dirty="0"/>
              <a:t>Se ambos escolherem a mesma casa ela será disputada no cara ou WHIP (cara ou coroa) e o perdedor posicionará sua pedra em uma das casas da extremidade do tabuleiro; e</a:t>
            </a:r>
          </a:p>
          <a:p>
            <a:pPr marL="457200" indent="-457200" algn="l">
              <a:buFont typeface="Arial" panose="020B0604020202020204" pitchFamily="34" charset="0"/>
              <a:buChar char="•"/>
            </a:pPr>
            <a:r>
              <a:rPr lang="pt-BR" dirty="0"/>
              <a:t>Quando todas as pedras de um jogador já estiverem no tabuleiro, esse poderá reposicionar uma pedra sua a cada rodada.</a:t>
            </a:r>
          </a:p>
        </p:txBody>
      </p:sp>
    </p:spTree>
    <p:extLst>
      <p:ext uri="{BB962C8B-B14F-4D97-AF65-F5344CB8AC3E}">
        <p14:creationId xmlns:p14="http://schemas.microsoft.com/office/powerpoint/2010/main" val="594728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lnSpcReduction="10000"/>
          </a:bodyPr>
          <a:lstStyle/>
          <a:p>
            <a:r>
              <a:rPr lang="pt-BR" dirty="0"/>
              <a:t>Independentemente dessas variáveis, existe uma estrutura básica para o processo geral de produção. O processo pode ser dividido em 4 fases principais:</a:t>
            </a:r>
          </a:p>
          <a:p>
            <a:pPr marL="514350" indent="-514350" algn="l">
              <a:buFont typeface="+mj-lt"/>
              <a:buAutoNum type="arabicPeriod"/>
            </a:pPr>
            <a:r>
              <a:rPr lang="pt-BR" dirty="0"/>
              <a:t>Pré-produção;</a:t>
            </a:r>
          </a:p>
          <a:p>
            <a:pPr marL="514350" indent="-514350" algn="l">
              <a:buFont typeface="+mj-lt"/>
              <a:buAutoNum type="arabicPeriod"/>
            </a:pPr>
            <a:r>
              <a:rPr lang="pt-BR" dirty="0"/>
              <a:t>Produção;</a:t>
            </a:r>
          </a:p>
          <a:p>
            <a:pPr marL="514350" indent="-514350" algn="l">
              <a:buFont typeface="+mj-lt"/>
              <a:buAutoNum type="arabicPeriod"/>
            </a:pPr>
            <a:r>
              <a:rPr lang="pt-BR" dirty="0"/>
              <a:t>Testes; e</a:t>
            </a:r>
          </a:p>
          <a:p>
            <a:pPr marL="514350" indent="-514350" algn="l">
              <a:buFont typeface="+mj-lt"/>
              <a:buAutoNum type="arabicPeriod"/>
            </a:pPr>
            <a:r>
              <a:rPr lang="pt-BR" dirty="0"/>
              <a:t>Pós-produção.</a:t>
            </a:r>
          </a:p>
        </p:txBody>
      </p:sp>
    </p:spTree>
    <p:extLst>
      <p:ext uri="{BB962C8B-B14F-4D97-AF65-F5344CB8AC3E}">
        <p14:creationId xmlns:p14="http://schemas.microsoft.com/office/powerpoint/2010/main" val="288256541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Sinopse da História</a:t>
            </a:r>
          </a:p>
        </p:txBody>
      </p:sp>
      <p:sp>
        <p:nvSpPr>
          <p:cNvPr id="6" name="Espaço Reservado para Conteúdo 5"/>
          <p:cNvSpPr>
            <a:spLocks noGrp="1"/>
          </p:cNvSpPr>
          <p:nvPr>
            <p:ph idx="1"/>
          </p:nvPr>
        </p:nvSpPr>
        <p:spPr/>
        <p:txBody>
          <a:bodyPr>
            <a:normAutofit/>
          </a:bodyPr>
          <a:lstStyle/>
          <a:p>
            <a:r>
              <a:rPr lang="pt-BR" dirty="0"/>
              <a:t>Os jogadores estão cada vez mais interessados em uma boa história. Os detalhes da história não precisam ser totalmente definidos na fase conceitual. Isso é algo que o redator pode trabalhar enquanto o designer finaliza os documentos de design.</a:t>
            </a:r>
          </a:p>
        </p:txBody>
      </p:sp>
    </p:spTree>
    <p:extLst>
      <p:ext uri="{BB962C8B-B14F-4D97-AF65-F5344CB8AC3E}">
        <p14:creationId xmlns:p14="http://schemas.microsoft.com/office/powerpoint/2010/main" val="31657761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Sinopse da História: Jogo da WHIP</a:t>
            </a:r>
          </a:p>
        </p:txBody>
      </p:sp>
      <p:sp>
        <p:nvSpPr>
          <p:cNvPr id="6" name="Espaço Reservado para Conteúdo 5"/>
          <p:cNvSpPr>
            <a:spLocks noGrp="1"/>
          </p:cNvSpPr>
          <p:nvPr>
            <p:ph idx="1"/>
          </p:nvPr>
        </p:nvSpPr>
        <p:spPr/>
        <p:txBody>
          <a:bodyPr>
            <a:normAutofit/>
          </a:bodyPr>
          <a:lstStyle/>
          <a:p>
            <a:r>
              <a:rPr lang="pt-BR" dirty="0"/>
              <a:t>Dois irmãos jovens elegeram a mesma mulher como musa de suas vidas, a nova vizinha, viúva, da casa ao lado.</a:t>
            </a:r>
          </a:p>
          <a:p>
            <a:r>
              <a:rPr lang="pt-BR" dirty="0"/>
              <a:t>A nova vizinha é o que se pode chamar de WHIP (</a:t>
            </a:r>
            <a:r>
              <a:rPr lang="pt-BR" i="1" dirty="0" err="1"/>
              <a:t>Women</a:t>
            </a:r>
            <a:r>
              <a:rPr lang="pt-BR" i="1" dirty="0"/>
              <a:t> Hot, </a:t>
            </a:r>
            <a:r>
              <a:rPr lang="pt-BR" i="1" dirty="0" err="1"/>
              <a:t>Inteligent</a:t>
            </a:r>
            <a:r>
              <a:rPr lang="pt-BR" i="1" dirty="0"/>
              <a:t> </a:t>
            </a:r>
            <a:r>
              <a:rPr lang="pt-BR" i="1" dirty="0" err="1"/>
              <a:t>and</a:t>
            </a:r>
            <a:r>
              <a:rPr lang="pt-BR" i="1" dirty="0"/>
              <a:t> in </a:t>
            </a:r>
            <a:r>
              <a:rPr lang="pt-BR" i="1" dirty="0" err="1"/>
              <a:t>their</a:t>
            </a:r>
            <a:r>
              <a:rPr lang="pt-BR" i="1" dirty="0"/>
              <a:t> Prime</a:t>
            </a:r>
            <a:r>
              <a:rPr lang="pt-BR" dirty="0"/>
              <a:t>). Termo menos pejorativo, usado por muitos nos dias de hoje, para classificar mulheres mais velhas e elegantes como Cameron Diaz, por exemplo.</a:t>
            </a:r>
          </a:p>
        </p:txBody>
      </p:sp>
    </p:spTree>
    <p:extLst>
      <p:ext uri="{BB962C8B-B14F-4D97-AF65-F5344CB8AC3E}">
        <p14:creationId xmlns:p14="http://schemas.microsoft.com/office/powerpoint/2010/main" val="5235360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Sinopse da História: Jogo da WHIP</a:t>
            </a:r>
          </a:p>
        </p:txBody>
      </p:sp>
      <p:sp>
        <p:nvSpPr>
          <p:cNvPr id="6" name="Espaço Reservado para Conteúdo 5"/>
          <p:cNvSpPr>
            <a:spLocks noGrp="1"/>
          </p:cNvSpPr>
          <p:nvPr>
            <p:ph idx="1"/>
          </p:nvPr>
        </p:nvSpPr>
        <p:spPr/>
        <p:txBody>
          <a:bodyPr>
            <a:normAutofit/>
          </a:bodyPr>
          <a:lstStyle/>
          <a:p>
            <a:r>
              <a:rPr lang="pt-BR" dirty="0"/>
              <a:t>Um dia ela pede a ajuda deles para realizar duas tarefas. Uma delas é dar um </a:t>
            </a:r>
            <a:r>
              <a:rPr lang="pt-BR" dirty="0" err="1"/>
              <a:t>rolê</a:t>
            </a:r>
            <a:r>
              <a:rPr lang="pt-BR" dirty="0"/>
              <a:t> de carro com ela no bairro para configurar e testar o GPS da sua BMW (tarefa desejada pelos dois). A outra tarefa ... não importa ... é alguma outra coisa bem menos interessante que ficará com o perdedor.</a:t>
            </a:r>
          </a:p>
          <a:p>
            <a:r>
              <a:rPr lang="pt-BR" dirty="0"/>
              <a:t>Para resolver o impasse, a nova vizinha propõe que disputem as tarefas no jogo que ela desenvolveu e foi batizado por eles como jogo da WHIP.</a:t>
            </a:r>
          </a:p>
        </p:txBody>
      </p:sp>
    </p:spTree>
    <p:extLst>
      <p:ext uri="{BB962C8B-B14F-4D97-AF65-F5344CB8AC3E}">
        <p14:creationId xmlns:p14="http://schemas.microsoft.com/office/powerpoint/2010/main" val="341457688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sp>
        <p:nvSpPr>
          <p:cNvPr id="6" name="Espaço Reservado para Conteúdo 5"/>
          <p:cNvSpPr>
            <a:spLocks noGrp="1"/>
          </p:cNvSpPr>
          <p:nvPr>
            <p:ph idx="1"/>
          </p:nvPr>
        </p:nvSpPr>
        <p:spPr/>
        <p:txBody>
          <a:bodyPr>
            <a:normAutofit/>
          </a:bodyPr>
          <a:lstStyle/>
          <a:p>
            <a:r>
              <a:rPr lang="pt-BR" dirty="0"/>
              <a:t>Mostra a aparência dos elementos visuais do jogo antes de qualquer </a:t>
            </a:r>
            <a:r>
              <a:rPr lang="pt-BR" i="1" dirty="0" err="1"/>
              <a:t>asset</a:t>
            </a:r>
            <a:r>
              <a:rPr lang="pt-BR" dirty="0"/>
              <a:t> artístico ser produzido.</a:t>
            </a:r>
          </a:p>
          <a:p>
            <a:r>
              <a:rPr lang="pt-BR" dirty="0"/>
              <a:t>Ela pode ser apreciada por qualquer pessoa da equipe. Já que todos estarão olhando a mesma coisa, é uma ferramenta útil para transmitir a visão do jogo.</a:t>
            </a:r>
          </a:p>
        </p:txBody>
      </p:sp>
    </p:spTree>
    <p:extLst>
      <p:ext uri="{BB962C8B-B14F-4D97-AF65-F5344CB8AC3E}">
        <p14:creationId xmlns:p14="http://schemas.microsoft.com/office/powerpoint/2010/main" val="36424345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2" name="Espaço Reservado para Conteúdo 1"/>
          <p:cNvPicPr>
            <a:picLocks noGrp="1" noChangeAspect="1"/>
          </p:cNvPicPr>
          <p:nvPr>
            <p:ph idx="1"/>
          </p:nvPr>
        </p:nvPicPr>
        <p:blipFill>
          <a:blip r:embed="rId3"/>
          <a:stretch>
            <a:fillRect/>
          </a:stretch>
        </p:blipFill>
        <p:spPr>
          <a:xfrm>
            <a:off x="2192417" y="1452041"/>
            <a:ext cx="7807166" cy="4272419"/>
          </a:xfrm>
          <a:prstGeom prst="rect">
            <a:avLst/>
          </a:prstGeom>
        </p:spPr>
      </p:pic>
      <p:sp>
        <p:nvSpPr>
          <p:cNvPr id="3" name="CaixaDeTexto 2"/>
          <p:cNvSpPr txBox="1"/>
          <p:nvPr/>
        </p:nvSpPr>
        <p:spPr>
          <a:xfrm>
            <a:off x="2192417" y="5724460"/>
            <a:ext cx="7807166" cy="830997"/>
          </a:xfrm>
          <a:prstGeom prst="rect">
            <a:avLst/>
          </a:prstGeom>
          <a:noFill/>
        </p:spPr>
        <p:txBody>
          <a:bodyPr wrap="square" rtlCol="0">
            <a:spAutoFit/>
          </a:bodyPr>
          <a:lstStyle/>
          <a:p>
            <a:pPr algn="ctr"/>
            <a:r>
              <a:rPr lang="pt-BR" sz="2400" dirty="0"/>
              <a:t>Arte conceitual do filme “</a:t>
            </a:r>
            <a:r>
              <a:rPr lang="pt-BR" sz="2400" i="1" dirty="0" err="1"/>
              <a:t>Capitain</a:t>
            </a:r>
            <a:r>
              <a:rPr lang="pt-BR" sz="2400" i="1" dirty="0"/>
              <a:t> </a:t>
            </a:r>
            <a:r>
              <a:rPr lang="pt-BR" sz="2400" i="1" dirty="0" err="1"/>
              <a:t>America</a:t>
            </a:r>
            <a:r>
              <a:rPr lang="pt-BR" sz="2400" i="1" dirty="0"/>
              <a:t>: The </a:t>
            </a:r>
            <a:r>
              <a:rPr lang="pt-BR" sz="2400" i="1" dirty="0" err="1"/>
              <a:t>Winter</a:t>
            </a:r>
            <a:r>
              <a:rPr lang="pt-BR" sz="2400" i="1" dirty="0"/>
              <a:t> </a:t>
            </a:r>
            <a:r>
              <a:rPr lang="pt-BR" sz="2400" i="1" dirty="0" err="1"/>
              <a:t>Soldier</a:t>
            </a:r>
            <a:r>
              <a:rPr lang="pt-BR" sz="2400" dirty="0"/>
              <a:t>”. Extraído de [2].</a:t>
            </a:r>
          </a:p>
        </p:txBody>
      </p:sp>
    </p:spTree>
    <p:extLst>
      <p:ext uri="{BB962C8B-B14F-4D97-AF65-F5344CB8AC3E}">
        <p14:creationId xmlns:p14="http://schemas.microsoft.com/office/powerpoint/2010/main" val="496028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4" name="Espaço Reservado para Conteúdo 3"/>
          <p:cNvPicPr>
            <a:picLocks noGrp="1" noChangeAspect="1"/>
          </p:cNvPicPr>
          <p:nvPr>
            <p:ph idx="1"/>
          </p:nvPr>
        </p:nvPicPr>
        <p:blipFill>
          <a:blip r:embed="rId3"/>
          <a:stretch>
            <a:fillRect/>
          </a:stretch>
        </p:blipFill>
        <p:spPr>
          <a:xfrm>
            <a:off x="3386207" y="1290638"/>
            <a:ext cx="5419587" cy="4469975"/>
          </a:xfrm>
          <a:prstGeom prst="rect">
            <a:avLst/>
          </a:prstGeom>
        </p:spPr>
      </p:pic>
      <p:sp>
        <p:nvSpPr>
          <p:cNvPr id="7" name="CaixaDeTexto 6"/>
          <p:cNvSpPr txBox="1"/>
          <p:nvPr/>
        </p:nvSpPr>
        <p:spPr>
          <a:xfrm>
            <a:off x="2192417" y="5724460"/>
            <a:ext cx="7807166" cy="830997"/>
          </a:xfrm>
          <a:prstGeom prst="rect">
            <a:avLst/>
          </a:prstGeom>
          <a:noFill/>
        </p:spPr>
        <p:txBody>
          <a:bodyPr wrap="square" rtlCol="0">
            <a:spAutoFit/>
          </a:bodyPr>
          <a:lstStyle/>
          <a:p>
            <a:pPr algn="ctr"/>
            <a:r>
              <a:rPr lang="pt-BR" sz="2400" dirty="0"/>
              <a:t>Esboço de um dos personagens do jogo “</a:t>
            </a:r>
            <a:r>
              <a:rPr lang="pt-BR" sz="2400" dirty="0" err="1"/>
              <a:t>League</a:t>
            </a:r>
            <a:r>
              <a:rPr lang="pt-BR" sz="2400" dirty="0"/>
              <a:t> </a:t>
            </a:r>
            <a:r>
              <a:rPr lang="pt-BR" sz="2400" dirty="0" err="1"/>
              <a:t>of</a:t>
            </a:r>
            <a:r>
              <a:rPr lang="pt-BR" sz="2400" dirty="0"/>
              <a:t> </a:t>
            </a:r>
            <a:r>
              <a:rPr lang="pt-BR" sz="2400" dirty="0" err="1"/>
              <a:t>Legends</a:t>
            </a:r>
            <a:r>
              <a:rPr lang="pt-BR" sz="2400" dirty="0"/>
              <a:t>”. Extraído de [2].</a:t>
            </a:r>
          </a:p>
        </p:txBody>
      </p:sp>
    </p:spTree>
    <p:extLst>
      <p:ext uri="{BB962C8B-B14F-4D97-AF65-F5344CB8AC3E}">
        <p14:creationId xmlns:p14="http://schemas.microsoft.com/office/powerpoint/2010/main" val="35600794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3" name="Espaço Reservado para Conteúdo 2"/>
          <p:cNvPicPr>
            <a:picLocks noGrp="1" noChangeAspect="1"/>
          </p:cNvPicPr>
          <p:nvPr>
            <p:ph idx="1"/>
          </p:nvPr>
        </p:nvPicPr>
        <p:blipFill>
          <a:blip r:embed="rId3"/>
          <a:stretch>
            <a:fillRect/>
          </a:stretch>
        </p:blipFill>
        <p:spPr>
          <a:xfrm>
            <a:off x="4354327" y="1290638"/>
            <a:ext cx="3632571" cy="4351337"/>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Primeiro esboço do medalhão de um jogo fictício.</a:t>
            </a:r>
            <a:br>
              <a:rPr lang="pt-BR" sz="2400" dirty="0"/>
            </a:br>
            <a:r>
              <a:rPr lang="pt-BR" sz="2400" dirty="0"/>
              <a:t>Extraído de [2].</a:t>
            </a:r>
          </a:p>
        </p:txBody>
      </p:sp>
    </p:spTree>
    <p:extLst>
      <p:ext uri="{BB962C8B-B14F-4D97-AF65-F5344CB8AC3E}">
        <p14:creationId xmlns:p14="http://schemas.microsoft.com/office/powerpoint/2010/main" val="19146804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4" name="Espaço Reservado para Conteúdo 3"/>
          <p:cNvPicPr>
            <a:picLocks noGrp="1" noChangeAspect="1"/>
          </p:cNvPicPr>
          <p:nvPr>
            <p:ph idx="1"/>
          </p:nvPr>
        </p:nvPicPr>
        <p:blipFill>
          <a:blip r:embed="rId3"/>
          <a:stretch>
            <a:fillRect/>
          </a:stretch>
        </p:blipFill>
        <p:spPr>
          <a:xfrm>
            <a:off x="4448094" y="1361103"/>
            <a:ext cx="3445037" cy="4210406"/>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Segundo esboço do medalhão de um jogo fictício.</a:t>
            </a:r>
            <a:br>
              <a:rPr lang="pt-BR" sz="2400" dirty="0"/>
            </a:br>
            <a:r>
              <a:rPr lang="pt-BR" sz="2400" dirty="0"/>
              <a:t>Extraído de [2].</a:t>
            </a:r>
          </a:p>
        </p:txBody>
      </p:sp>
    </p:spTree>
    <p:extLst>
      <p:ext uri="{BB962C8B-B14F-4D97-AF65-F5344CB8AC3E}">
        <p14:creationId xmlns:p14="http://schemas.microsoft.com/office/powerpoint/2010/main" val="33731172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3" name="Espaço Reservado para Conteúdo 2"/>
          <p:cNvPicPr>
            <a:picLocks noGrp="1" noChangeAspect="1"/>
          </p:cNvPicPr>
          <p:nvPr>
            <p:ph idx="1"/>
          </p:nvPr>
        </p:nvPicPr>
        <p:blipFill>
          <a:blip r:embed="rId3"/>
          <a:stretch>
            <a:fillRect/>
          </a:stretch>
        </p:blipFill>
        <p:spPr>
          <a:xfrm>
            <a:off x="3849745" y="1301994"/>
            <a:ext cx="4641734" cy="4328625"/>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Terceiro esboço do medalhão de um jogo fictício.</a:t>
            </a:r>
            <a:br>
              <a:rPr lang="pt-BR" sz="2400" dirty="0"/>
            </a:br>
            <a:r>
              <a:rPr lang="pt-BR" sz="2400" dirty="0"/>
              <a:t>Extraído de [2].</a:t>
            </a:r>
          </a:p>
        </p:txBody>
      </p:sp>
    </p:spTree>
    <p:extLst>
      <p:ext uri="{BB962C8B-B14F-4D97-AF65-F5344CB8AC3E}">
        <p14:creationId xmlns:p14="http://schemas.microsoft.com/office/powerpoint/2010/main" val="266863720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4" name="Espaço Reservado para Conteúdo 3"/>
          <p:cNvPicPr>
            <a:picLocks noGrp="1" noChangeAspect="1"/>
          </p:cNvPicPr>
          <p:nvPr>
            <p:ph idx="1"/>
          </p:nvPr>
        </p:nvPicPr>
        <p:blipFill>
          <a:blip r:embed="rId3"/>
          <a:stretch>
            <a:fillRect/>
          </a:stretch>
        </p:blipFill>
        <p:spPr>
          <a:xfrm>
            <a:off x="1876920" y="1533214"/>
            <a:ext cx="8438160" cy="4207584"/>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A base da figura começa a ser criada de uma maneira bem simples e “clean” Extraído de [2].</a:t>
            </a:r>
          </a:p>
        </p:txBody>
      </p:sp>
    </p:spTree>
    <p:extLst>
      <p:ext uri="{BB962C8B-B14F-4D97-AF65-F5344CB8AC3E}">
        <p14:creationId xmlns:p14="http://schemas.microsoft.com/office/powerpoint/2010/main" val="829915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graphicFrame>
        <p:nvGraphicFramePr>
          <p:cNvPr id="2" name="Content Placeholder 1">
            <a:extLst>
              <a:ext uri="{FF2B5EF4-FFF2-40B4-BE49-F238E27FC236}">
                <a16:creationId xmlns:a16="http://schemas.microsoft.com/office/drawing/2014/main" id="{9CD43701-D911-47D0-B0B2-B595E7BFB061}"/>
              </a:ext>
            </a:extLst>
          </p:cNvPr>
          <p:cNvGraphicFramePr>
            <a:graphicFrameLocks noGrp="1"/>
          </p:cNvGraphicFramePr>
          <p:nvPr>
            <p:ph idx="1"/>
            <p:extLst>
              <p:ext uri="{D42A27DB-BD31-4B8C-83A1-F6EECF244321}">
                <p14:modId xmlns:p14="http://schemas.microsoft.com/office/powerpoint/2010/main" val="865720287"/>
              </p:ext>
            </p:extLst>
          </p:nvPr>
        </p:nvGraphicFramePr>
        <p:xfrm>
          <a:off x="317500" y="1290638"/>
          <a:ext cx="11706225" cy="46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513812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3" name="Espaço Reservado para Conteúdo 2"/>
          <p:cNvPicPr>
            <a:picLocks noGrp="1" noChangeAspect="1"/>
          </p:cNvPicPr>
          <p:nvPr>
            <p:ph idx="1"/>
          </p:nvPr>
        </p:nvPicPr>
        <p:blipFill>
          <a:blip r:embed="rId3"/>
          <a:stretch>
            <a:fillRect/>
          </a:stretch>
        </p:blipFill>
        <p:spPr>
          <a:xfrm>
            <a:off x="3459790" y="1290639"/>
            <a:ext cx="5272420" cy="4179720"/>
          </a:xfrm>
          <a:prstGeom prst="rect">
            <a:avLst/>
          </a:prstGeom>
        </p:spPr>
      </p:pic>
      <p:sp>
        <p:nvSpPr>
          <p:cNvPr id="6" name="CaixaDeTexto 5"/>
          <p:cNvSpPr txBox="1"/>
          <p:nvPr/>
        </p:nvSpPr>
        <p:spPr>
          <a:xfrm>
            <a:off x="1155032" y="5499872"/>
            <a:ext cx="9881937" cy="830997"/>
          </a:xfrm>
          <a:prstGeom prst="rect">
            <a:avLst/>
          </a:prstGeom>
          <a:noFill/>
        </p:spPr>
        <p:txBody>
          <a:bodyPr wrap="square" rtlCol="0">
            <a:spAutoFit/>
          </a:bodyPr>
          <a:lstStyle/>
          <a:p>
            <a:pPr algn="ctr"/>
            <a:r>
              <a:rPr lang="pt-BR" sz="2400" dirty="0"/>
              <a:t>O medalhão começa a receber os detalhes e texturas, como as ferrugens e os reflexos dos diamantes, rumo à finalização. Extraído de [2].</a:t>
            </a:r>
          </a:p>
        </p:txBody>
      </p:sp>
    </p:spTree>
    <p:extLst>
      <p:ext uri="{BB962C8B-B14F-4D97-AF65-F5344CB8AC3E}">
        <p14:creationId xmlns:p14="http://schemas.microsoft.com/office/powerpoint/2010/main" val="84321251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Arte Conceitual</a:t>
            </a:r>
          </a:p>
        </p:txBody>
      </p:sp>
      <p:pic>
        <p:nvPicPr>
          <p:cNvPr id="4" name="Espaço Reservado para Conteúdo 3"/>
          <p:cNvPicPr>
            <a:picLocks noGrp="1" noChangeAspect="1"/>
          </p:cNvPicPr>
          <p:nvPr>
            <p:ph idx="1"/>
          </p:nvPr>
        </p:nvPicPr>
        <p:blipFill>
          <a:blip r:embed="rId3"/>
          <a:stretch>
            <a:fillRect/>
          </a:stretch>
        </p:blipFill>
        <p:spPr>
          <a:xfrm>
            <a:off x="4491173" y="1290639"/>
            <a:ext cx="3209654" cy="4195761"/>
          </a:xfrm>
          <a:prstGeom prst="rect">
            <a:avLst/>
          </a:prstGeom>
        </p:spPr>
      </p:pic>
      <p:sp>
        <p:nvSpPr>
          <p:cNvPr id="6" name="CaixaDeTexto 5"/>
          <p:cNvSpPr txBox="1"/>
          <p:nvPr/>
        </p:nvSpPr>
        <p:spPr>
          <a:xfrm>
            <a:off x="1187116" y="5628208"/>
            <a:ext cx="10186737" cy="830997"/>
          </a:xfrm>
          <a:prstGeom prst="rect">
            <a:avLst/>
          </a:prstGeom>
          <a:noFill/>
        </p:spPr>
        <p:txBody>
          <a:bodyPr wrap="square" rtlCol="0">
            <a:spAutoFit/>
          </a:bodyPr>
          <a:lstStyle/>
          <a:p>
            <a:pPr algn="ctr"/>
            <a:r>
              <a:rPr lang="pt-BR" sz="2400" dirty="0"/>
              <a:t>A imagem final pode ser impressa e exibida ao público alvo por meio de pôsteres e panfletos, entre outros. Extraído de [2].</a:t>
            </a:r>
          </a:p>
        </p:txBody>
      </p:sp>
    </p:spTree>
    <p:extLst>
      <p:ext uri="{BB962C8B-B14F-4D97-AF65-F5344CB8AC3E}">
        <p14:creationId xmlns:p14="http://schemas.microsoft.com/office/powerpoint/2010/main" val="277429705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Elementos de Áudio</a:t>
            </a:r>
          </a:p>
        </p:txBody>
      </p:sp>
      <p:sp>
        <p:nvSpPr>
          <p:cNvPr id="6" name="Espaço Reservado para Conteúdo 5"/>
          <p:cNvSpPr>
            <a:spLocks noGrp="1"/>
          </p:cNvSpPr>
          <p:nvPr>
            <p:ph idx="1"/>
          </p:nvPr>
        </p:nvSpPr>
        <p:spPr>
          <a:xfrm>
            <a:off x="317694" y="1291052"/>
            <a:ext cx="11705493" cy="5093706"/>
          </a:xfrm>
        </p:spPr>
        <p:txBody>
          <a:bodyPr>
            <a:normAutofit lnSpcReduction="10000"/>
          </a:bodyPr>
          <a:lstStyle/>
          <a:p>
            <a:r>
              <a:rPr lang="pt-BR" dirty="0"/>
              <a:t>O áudio é uma parte crucial do jogo, já que ajuda na ambientação do mesmo. A visão geral do áudio responde a perguntas como as seguintes:</a:t>
            </a:r>
          </a:p>
          <a:p>
            <a:r>
              <a:rPr lang="pt-BR" dirty="0"/>
              <a:t>Cada personagem terá uma voz exclusiva?</a:t>
            </a:r>
          </a:p>
          <a:p>
            <a:r>
              <a:rPr lang="pt-BR" dirty="0"/>
              <a:t>Como as pistas de voz funcionarão no jogo?</a:t>
            </a:r>
          </a:p>
          <a:p>
            <a:r>
              <a:rPr lang="pt-BR" dirty="0"/>
              <a:t>Que tipos de música funcionarão melhor no jogo?</a:t>
            </a:r>
          </a:p>
          <a:p>
            <a:r>
              <a:rPr lang="pt-BR" dirty="0"/>
              <a:t>Em que partes do jogo a música será tocada?</a:t>
            </a:r>
          </a:p>
          <a:p>
            <a:r>
              <a:rPr lang="pt-BR" dirty="0"/>
              <a:t>Que tipos de efeitos sonoros funcionarão melhor no jogo?</a:t>
            </a:r>
          </a:p>
        </p:txBody>
      </p:sp>
    </p:spTree>
    <p:extLst>
      <p:ext uri="{BB962C8B-B14F-4D97-AF65-F5344CB8AC3E}">
        <p14:creationId xmlns:p14="http://schemas.microsoft.com/office/powerpoint/2010/main" val="28342059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A prototipagem é um componente-chave do desenvolvimento de jogos. Ela dá à equipe várias oportunidades de validar novos recursos da </a:t>
            </a:r>
            <a:r>
              <a:rPr lang="pt-BR" dirty="0" err="1"/>
              <a:t>jogabilidade</a:t>
            </a:r>
            <a:r>
              <a:rPr lang="pt-BR" dirty="0"/>
              <a:t>.</a:t>
            </a:r>
          </a:p>
          <a:p>
            <a:r>
              <a:rPr lang="pt-BR" b="1" dirty="0"/>
              <a:t>O protótipo não tem necessariamente de ser jogável na forma digital</a:t>
            </a:r>
            <a:r>
              <a:rPr lang="pt-BR" dirty="0"/>
              <a:t>.</a:t>
            </a:r>
          </a:p>
          <a:p>
            <a:r>
              <a:rPr lang="pt-BR" dirty="0"/>
              <a:t>Em alguns casos, a </a:t>
            </a:r>
            <a:r>
              <a:rPr lang="pt-BR" dirty="0" err="1"/>
              <a:t>jogabilidade</a:t>
            </a:r>
            <a:r>
              <a:rPr lang="pt-BR" dirty="0"/>
              <a:t> pode ser </a:t>
            </a:r>
            <a:r>
              <a:rPr lang="pt-BR" dirty="0" err="1"/>
              <a:t>prototipada</a:t>
            </a:r>
            <a:r>
              <a:rPr lang="pt-BR" dirty="0"/>
              <a:t> com jogos de tabuleiro existentes, um baralho ou uma imitação com papel e caneta.</a:t>
            </a:r>
          </a:p>
        </p:txBody>
      </p:sp>
    </p:spTree>
    <p:extLst>
      <p:ext uri="{BB962C8B-B14F-4D97-AF65-F5344CB8AC3E}">
        <p14:creationId xmlns:p14="http://schemas.microsoft.com/office/powerpoint/2010/main" val="94154394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1026" name="Picture 2" descr="https://www.fabricadejogos.net/wp/wp-content/uploads/2016/02/prototipo_papel_jogo.jp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89237" y="1323181"/>
            <a:ext cx="676275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04946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Prototipagem</a:t>
            </a:r>
          </a:p>
        </p:txBody>
      </p:sp>
      <p:pic>
        <p:nvPicPr>
          <p:cNvPr id="3" name="k-nfWQLmlMk"/>
          <p:cNvPicPr>
            <a:picLocks noGrp="1" noRot="1" noChangeAspect="1"/>
          </p:cNvPicPr>
          <p:nvPr>
            <p:ph idx="1"/>
            <a:videoFile r:link="rId1"/>
          </p:nvPr>
        </p:nvPicPr>
        <p:blipFill>
          <a:blip r:embed="rId4"/>
          <a:stretch>
            <a:fillRect/>
          </a:stretch>
        </p:blipFill>
        <p:spPr>
          <a:xfrm>
            <a:off x="2187003" y="1602124"/>
            <a:ext cx="7817995" cy="4397623"/>
          </a:xfrm>
          <a:prstGeom prst="rect">
            <a:avLst/>
          </a:prstGeom>
        </p:spPr>
      </p:pic>
    </p:spTree>
    <p:extLst>
      <p:ext uri="{BB962C8B-B14F-4D97-AF65-F5344CB8AC3E}">
        <p14:creationId xmlns:p14="http://schemas.microsoft.com/office/powerpoint/2010/main" val="99277610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Análise de Risco</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Riscos são coisas que podem dar errado em um projeto, como um membro-chave da equipe sair no meio do processo, a não conclusão do pipeline gráfico a tempo para o início da produção ou um fornecedor externo perder sua data final de entrega.</a:t>
            </a:r>
          </a:p>
          <a:p>
            <a:r>
              <a:rPr lang="pt-BR" dirty="0"/>
              <a:t>É um processo contínuo e o produtor deve estar sempre consciente de quais são os maiores riscos para o jogo, até mesmo após a produção começar.</a:t>
            </a:r>
          </a:p>
        </p:txBody>
      </p:sp>
    </p:spTree>
    <p:extLst>
      <p:ext uri="{BB962C8B-B14F-4D97-AF65-F5344CB8AC3E}">
        <p14:creationId xmlns:p14="http://schemas.microsoft.com/office/powerpoint/2010/main" val="370874051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Análise de Risco</a:t>
            </a:r>
          </a:p>
        </p:txBody>
      </p:sp>
      <p:pic>
        <p:nvPicPr>
          <p:cNvPr id="2" name="Content Placeholder 1">
            <a:extLst>
              <a:ext uri="{FF2B5EF4-FFF2-40B4-BE49-F238E27FC236}">
                <a16:creationId xmlns:a16="http://schemas.microsoft.com/office/drawing/2014/main" id="{039787A8-3D06-47BE-BA58-C8C0838B59A5}"/>
              </a:ext>
            </a:extLst>
          </p:cNvPr>
          <p:cNvPicPr>
            <a:picLocks noGrp="1" noChangeAspect="1"/>
          </p:cNvPicPr>
          <p:nvPr>
            <p:ph idx="1"/>
          </p:nvPr>
        </p:nvPicPr>
        <p:blipFill>
          <a:blip r:embed="rId3"/>
          <a:stretch>
            <a:fillRect/>
          </a:stretch>
        </p:blipFill>
        <p:spPr>
          <a:xfrm>
            <a:off x="3770738" y="1181187"/>
            <a:ext cx="4650525" cy="4368675"/>
          </a:xfrm>
          <a:prstGeom prst="rect">
            <a:avLst/>
          </a:prstGeom>
        </p:spPr>
      </p:pic>
      <p:sp>
        <p:nvSpPr>
          <p:cNvPr id="7" name="CaixaDeTexto 5">
            <a:extLst>
              <a:ext uri="{FF2B5EF4-FFF2-40B4-BE49-F238E27FC236}">
                <a16:creationId xmlns:a16="http://schemas.microsoft.com/office/drawing/2014/main" id="{487C4CF7-53B2-4B56-BEEC-1BD8BD568CAD}"/>
              </a:ext>
            </a:extLst>
          </p:cNvPr>
          <p:cNvSpPr txBox="1"/>
          <p:nvPr/>
        </p:nvSpPr>
        <p:spPr>
          <a:xfrm>
            <a:off x="2192417" y="5724460"/>
            <a:ext cx="7807166" cy="461665"/>
          </a:xfrm>
          <a:prstGeom prst="rect">
            <a:avLst/>
          </a:prstGeom>
          <a:noFill/>
        </p:spPr>
        <p:txBody>
          <a:bodyPr wrap="square" rtlCol="0">
            <a:spAutoFit/>
          </a:bodyPr>
          <a:lstStyle/>
          <a:p>
            <a:pPr algn="ctr"/>
            <a:r>
              <a:rPr lang="pt-BR" sz="2400" dirty="0"/>
              <a:t>Grade de classificação de riscos. Extraído de [1].</a:t>
            </a:r>
          </a:p>
        </p:txBody>
      </p:sp>
    </p:spTree>
    <p:extLst>
      <p:ext uri="{BB962C8B-B14F-4D97-AF65-F5344CB8AC3E}">
        <p14:creationId xmlns:p14="http://schemas.microsoft.com/office/powerpoint/2010/main" val="25683851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Análise de Risco</a:t>
            </a:r>
          </a:p>
        </p:txBody>
      </p:sp>
      <p:graphicFrame>
        <p:nvGraphicFramePr>
          <p:cNvPr id="6" name="Content Placeholder 5">
            <a:extLst>
              <a:ext uri="{FF2B5EF4-FFF2-40B4-BE49-F238E27FC236}">
                <a16:creationId xmlns:a16="http://schemas.microsoft.com/office/drawing/2014/main" id="{2D32F533-3D60-4EA9-B64C-C52D5FDF8E51}"/>
              </a:ext>
            </a:extLst>
          </p:cNvPr>
          <p:cNvGraphicFramePr>
            <a:graphicFrameLocks noGrp="1"/>
          </p:cNvGraphicFramePr>
          <p:nvPr>
            <p:ph idx="1"/>
            <p:extLst>
              <p:ext uri="{D42A27DB-BD31-4B8C-83A1-F6EECF244321}">
                <p14:modId xmlns:p14="http://schemas.microsoft.com/office/powerpoint/2010/main" val="1957718869"/>
              </p:ext>
            </p:extLst>
          </p:nvPr>
        </p:nvGraphicFramePr>
        <p:xfrm>
          <a:off x="455156" y="2200841"/>
          <a:ext cx="11281688" cy="2648745"/>
        </p:xfrm>
        <a:graphic>
          <a:graphicData uri="http://schemas.openxmlformats.org/drawingml/2006/table">
            <a:tbl>
              <a:tblPr>
                <a:tableStyleId>{BDBED569-4797-4DF1-A0F4-6AAB3CD982D8}</a:tableStyleId>
              </a:tblPr>
              <a:tblGrid>
                <a:gridCol w="2235745">
                  <a:extLst>
                    <a:ext uri="{9D8B030D-6E8A-4147-A177-3AD203B41FA5}">
                      <a16:colId xmlns:a16="http://schemas.microsoft.com/office/drawing/2014/main" val="277938147"/>
                    </a:ext>
                  </a:extLst>
                </a:gridCol>
                <a:gridCol w="2235745">
                  <a:extLst>
                    <a:ext uri="{9D8B030D-6E8A-4147-A177-3AD203B41FA5}">
                      <a16:colId xmlns:a16="http://schemas.microsoft.com/office/drawing/2014/main" val="1497518088"/>
                    </a:ext>
                  </a:extLst>
                </a:gridCol>
                <a:gridCol w="2235745">
                  <a:extLst>
                    <a:ext uri="{9D8B030D-6E8A-4147-A177-3AD203B41FA5}">
                      <a16:colId xmlns:a16="http://schemas.microsoft.com/office/drawing/2014/main" val="4186224833"/>
                    </a:ext>
                  </a:extLst>
                </a:gridCol>
                <a:gridCol w="2235745">
                  <a:extLst>
                    <a:ext uri="{9D8B030D-6E8A-4147-A177-3AD203B41FA5}">
                      <a16:colId xmlns:a16="http://schemas.microsoft.com/office/drawing/2014/main" val="3379286649"/>
                    </a:ext>
                  </a:extLst>
                </a:gridCol>
                <a:gridCol w="2338708">
                  <a:extLst>
                    <a:ext uri="{9D8B030D-6E8A-4147-A177-3AD203B41FA5}">
                      <a16:colId xmlns:a16="http://schemas.microsoft.com/office/drawing/2014/main" val="625743324"/>
                    </a:ext>
                  </a:extLst>
                </a:gridCol>
              </a:tblGrid>
              <a:tr h="588610">
                <a:tc>
                  <a:txBody>
                    <a:bodyPr/>
                    <a:lstStyle/>
                    <a:p>
                      <a:pPr algn="ctr" fontAlgn="t"/>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Probabilidade</a:t>
                      </a:r>
                      <a:r>
                        <a:rPr lang="en-US" sz="1700" b="1" u="none" strike="noStrike" dirty="0">
                          <a:solidFill>
                            <a:schemeClr val="bg1"/>
                          </a:solidFill>
                          <a:effectLst/>
                        </a:rPr>
                        <a:t> de </a:t>
                      </a:r>
                      <a:r>
                        <a:rPr lang="en-US" sz="1700" b="1" u="none" strike="noStrike" dirty="0" err="1">
                          <a:solidFill>
                            <a:schemeClr val="bg1"/>
                          </a:solidFill>
                          <a:effectLst/>
                        </a:rPr>
                        <a:t>ocorrência</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Impacto</a:t>
                      </a:r>
                      <a:r>
                        <a:rPr lang="en-US" sz="1700" b="1" u="none" strike="noStrike" dirty="0">
                          <a:solidFill>
                            <a:schemeClr val="bg1"/>
                          </a:solidFill>
                          <a:effectLst/>
                        </a:rPr>
                        <a:t> </a:t>
                      </a:r>
                      <a:r>
                        <a:rPr lang="en-US" sz="1700" b="1" u="none" strike="noStrike" dirty="0" err="1">
                          <a:solidFill>
                            <a:schemeClr val="bg1"/>
                          </a:solidFill>
                          <a:effectLst/>
                        </a:rPr>
                        <a:t>sobre</a:t>
                      </a:r>
                      <a:r>
                        <a:rPr lang="en-US" sz="1700" b="1" u="none" strike="noStrike" dirty="0">
                          <a:solidFill>
                            <a:schemeClr val="bg1"/>
                          </a:solidFill>
                          <a:effectLst/>
                        </a:rPr>
                        <a:t> o </a:t>
                      </a:r>
                      <a:r>
                        <a:rPr lang="en-US" sz="1700" b="1" u="none" strike="noStrike" dirty="0" err="1">
                          <a:solidFill>
                            <a:schemeClr val="bg1"/>
                          </a:solidFill>
                          <a:effectLst/>
                        </a:rPr>
                        <a:t>projeto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Classificação</a:t>
                      </a:r>
                      <a:r>
                        <a:rPr lang="en-US" sz="1700" b="1" u="none" strike="noStrike" dirty="0">
                          <a:solidFill>
                            <a:schemeClr val="bg1"/>
                          </a:solidFill>
                          <a:effectLst/>
                        </a:rPr>
                        <a:t> de </a:t>
                      </a:r>
                      <a:r>
                        <a:rPr lang="en-US" sz="1700" b="1" u="none" strike="noStrike" dirty="0" err="1">
                          <a:solidFill>
                            <a:schemeClr val="bg1"/>
                          </a:solidFill>
                          <a:effectLst/>
                        </a:rPr>
                        <a:t>risco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tc>
                  <a:txBody>
                    <a:bodyPr/>
                    <a:lstStyle/>
                    <a:p>
                      <a:pPr algn="ctr" fontAlgn="t"/>
                      <a:r>
                        <a:rPr lang="en-US" sz="1700" b="1" u="none" strike="noStrike" dirty="0" err="1">
                          <a:solidFill>
                            <a:schemeClr val="bg1"/>
                          </a:solidFill>
                          <a:effectLst/>
                        </a:rPr>
                        <a:t>Estratégias</a:t>
                      </a:r>
                      <a:r>
                        <a:rPr lang="en-US" sz="1700" b="1" u="none" strike="noStrike" dirty="0">
                          <a:solidFill>
                            <a:schemeClr val="bg1"/>
                          </a:solidFill>
                          <a:effectLst/>
                        </a:rPr>
                        <a:t> de </a:t>
                      </a:r>
                      <a:r>
                        <a:rPr lang="en-US" sz="1700" b="1" u="none" strike="noStrike" dirty="0" err="1">
                          <a:solidFill>
                            <a:schemeClr val="bg1"/>
                          </a:solidFill>
                          <a:effectLst/>
                        </a:rPr>
                        <a:t>mitigação</a:t>
                      </a:r>
                      <a:endParaRPr lang="en-US" sz="1700" b="1" i="0" u="none" strike="noStrike" dirty="0">
                        <a:solidFill>
                          <a:schemeClr val="bg1"/>
                        </a:solidFill>
                        <a:effectLst/>
                        <a:latin typeface="Calibri" panose="020F0502020204030204" pitchFamily="34" charset="0"/>
                      </a:endParaRPr>
                    </a:p>
                  </a:txBody>
                  <a:tcPr marL="14715" marR="14715" marT="14715" marB="0">
                    <a:solidFill>
                      <a:schemeClr val="accent5">
                        <a:lumMod val="75000"/>
                      </a:schemeClr>
                    </a:solidFill>
                  </a:tcPr>
                </a:tc>
                <a:extLst>
                  <a:ext uri="{0D108BD9-81ED-4DB2-BD59-A6C34878D82A}">
                    <a16:rowId xmlns:a16="http://schemas.microsoft.com/office/drawing/2014/main" val="18960864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524075901"/>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59365669"/>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67812651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2075833970"/>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1871304992"/>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469021867"/>
                  </a:ext>
                </a:extLst>
              </a:tr>
              <a:tr h="294305">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a:effectLst/>
                        </a:rPr>
                        <a:t> </a:t>
                      </a:r>
                      <a:endParaRPr lang="en-US" sz="1700" b="0" i="0" u="none" strike="noStrike">
                        <a:solidFill>
                          <a:srgbClr val="000000"/>
                        </a:solidFill>
                        <a:effectLst/>
                        <a:latin typeface="Calibri" panose="020F0502020204030204" pitchFamily="34" charset="0"/>
                      </a:endParaRPr>
                    </a:p>
                  </a:txBody>
                  <a:tcPr marL="14715" marR="14715" marT="14715" marB="0" anchor="b"/>
                </a:tc>
                <a:tc>
                  <a:txBody>
                    <a:bodyPr/>
                    <a:lstStyle/>
                    <a:p>
                      <a:pPr algn="l" fontAlgn="b"/>
                      <a:r>
                        <a:rPr lang="en-US" sz="1700" u="none" strike="noStrike" dirty="0">
                          <a:effectLst/>
                        </a:rPr>
                        <a:t> </a:t>
                      </a:r>
                      <a:endParaRPr lang="en-US" sz="1700" b="0" i="0" u="none" strike="noStrike" dirty="0">
                        <a:solidFill>
                          <a:srgbClr val="000000"/>
                        </a:solidFill>
                        <a:effectLst/>
                        <a:latin typeface="Calibri" panose="020F0502020204030204" pitchFamily="34" charset="0"/>
                      </a:endParaRPr>
                    </a:p>
                  </a:txBody>
                  <a:tcPr marL="14715" marR="14715" marT="14715" marB="0" anchor="b"/>
                </a:tc>
                <a:extLst>
                  <a:ext uri="{0D108BD9-81ED-4DB2-BD59-A6C34878D82A}">
                    <a16:rowId xmlns:a16="http://schemas.microsoft.com/office/drawing/2014/main" val="3535213648"/>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a:t>Planilha de análise de risco. Extraído de [1].</a:t>
            </a:r>
          </a:p>
        </p:txBody>
      </p:sp>
    </p:spTree>
    <p:extLst>
      <p:ext uri="{BB962C8B-B14F-4D97-AF65-F5344CB8AC3E}">
        <p14:creationId xmlns:p14="http://schemas.microsoft.com/office/powerpoint/2010/main" val="35801761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Venda da ideia</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É hora de apresentar todo o material produzido até o momento para o publicador e o gerente de estúdio. É importante a participação dos líderes do projeto na reunião para responderem perguntas sobre o conceito do jogo.</a:t>
            </a:r>
          </a:p>
          <a:p>
            <a:r>
              <a:rPr lang="pt-BR" dirty="0"/>
              <a:t>Eles podem decidir engavetar o projeto ou lhe pedir que crie um novo conceito. Se isso ocorrer, verifique se entendeu o que eles não gostaram e o que precisa de maiores mudanças.</a:t>
            </a:r>
          </a:p>
        </p:txBody>
      </p:sp>
    </p:spTree>
    <p:extLst>
      <p:ext uri="{BB962C8B-B14F-4D97-AF65-F5344CB8AC3E}">
        <p14:creationId xmlns:p14="http://schemas.microsoft.com/office/powerpoint/2010/main" val="29617322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sp>
        <p:nvSpPr>
          <p:cNvPr id="6" name="Espaço Reservado para Conteúdo 5"/>
          <p:cNvSpPr>
            <a:spLocks noGrp="1"/>
          </p:cNvSpPr>
          <p:nvPr>
            <p:ph idx="1"/>
          </p:nvPr>
        </p:nvSpPr>
        <p:spPr/>
        <p:txBody>
          <a:bodyPr>
            <a:normAutofit/>
          </a:bodyPr>
          <a:lstStyle/>
          <a:p>
            <a:r>
              <a:rPr lang="pt-BR" dirty="0"/>
              <a:t>O diagrama anterior descreve os objetivos gerais das fases e como o sucesso de cada fase depende da conclusão da fase anterior.</a:t>
            </a:r>
          </a:p>
          <a:p>
            <a:r>
              <a:rPr lang="pt-BR" dirty="0"/>
              <a:t>Porém, esse diagrama descreve uma visão muito básica, visto que quando os riscos são altos, o processo de produção será iterativo e com vários ciclos.</a:t>
            </a:r>
          </a:p>
        </p:txBody>
      </p:sp>
    </p:spTree>
    <p:extLst>
      <p:ext uri="{BB962C8B-B14F-4D97-AF65-F5344CB8AC3E}">
        <p14:creationId xmlns:p14="http://schemas.microsoft.com/office/powerpoint/2010/main" val="85159540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Lançamento do projeto</a:t>
            </a:r>
          </a:p>
        </p:txBody>
      </p:sp>
      <p:sp>
        <p:nvSpPr>
          <p:cNvPr id="6" name="Espaço Reservado para Conteúdo 5"/>
          <p:cNvSpPr>
            <a:spLocks noGrp="1"/>
          </p:cNvSpPr>
          <p:nvPr>
            <p:ph idx="1"/>
          </p:nvPr>
        </p:nvSpPr>
        <p:spPr>
          <a:xfrm>
            <a:off x="317694" y="1291052"/>
            <a:ext cx="11705493" cy="5093706"/>
          </a:xfrm>
        </p:spPr>
        <p:txBody>
          <a:bodyPr>
            <a:normAutofit/>
          </a:bodyPr>
          <a:lstStyle/>
          <a:p>
            <a:r>
              <a:rPr lang="pt-BR" dirty="0"/>
              <a:t>Considere promover um evento social para o lançamento formal do projeto, no qual as pessoas tenham a chance de se socializar com seus colegas de equipe.</a:t>
            </a:r>
          </a:p>
          <a:p>
            <a:r>
              <a:rPr lang="pt-BR" dirty="0"/>
              <a:t>Se estiver trabalhando em um título de console, você terá de enviar esse conceito inicial ao fabricante do console para aprovação. Ele também pode solicitar mudanças no conceito.</a:t>
            </a:r>
          </a:p>
        </p:txBody>
      </p:sp>
    </p:spTree>
    <p:extLst>
      <p:ext uri="{BB962C8B-B14F-4D97-AF65-F5344CB8AC3E}">
        <p14:creationId xmlns:p14="http://schemas.microsoft.com/office/powerpoint/2010/main" val="404016525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Descrição da Fase de Conceituação</a:t>
            </a:r>
          </a:p>
        </p:txBody>
      </p:sp>
      <p:sp>
        <p:nvSpPr>
          <p:cNvPr id="6" name="Espaço Reservado para Conteúdo 5"/>
          <p:cNvSpPr>
            <a:spLocks noGrp="1"/>
          </p:cNvSpPr>
          <p:nvPr>
            <p:ph idx="1"/>
          </p:nvPr>
        </p:nvSpPr>
        <p:spPr>
          <a:xfrm>
            <a:off x="317694" y="1291052"/>
            <a:ext cx="11705493" cy="1580485"/>
          </a:xfrm>
        </p:spPr>
        <p:txBody>
          <a:bodyPr>
            <a:normAutofit/>
          </a:bodyPr>
          <a:lstStyle/>
          <a:p>
            <a:r>
              <a:rPr lang="pt-BR" dirty="0"/>
              <a:t>Faça um resumo de cada etapa que deve ser concluída na fase de conceituação. O modelo abaixo exemplifica como esses dados podem ser tabulados:</a:t>
            </a:r>
          </a:p>
        </p:txBody>
      </p:sp>
      <p:graphicFrame>
        <p:nvGraphicFramePr>
          <p:cNvPr id="2" name="Tabela 1"/>
          <p:cNvGraphicFramePr>
            <a:graphicFrameLocks noGrp="1"/>
          </p:cNvGraphicFramePr>
          <p:nvPr>
            <p:extLst>
              <p:ext uri="{D42A27DB-BD31-4B8C-83A1-F6EECF244321}">
                <p14:modId xmlns:p14="http://schemas.microsoft.com/office/powerpoint/2010/main" val="3987340945"/>
              </p:ext>
            </p:extLst>
          </p:nvPr>
        </p:nvGraphicFramePr>
        <p:xfrm>
          <a:off x="317695" y="3035964"/>
          <a:ext cx="11705492" cy="1344537"/>
        </p:xfrm>
        <a:graphic>
          <a:graphicData uri="http://schemas.openxmlformats.org/drawingml/2006/table">
            <a:tbl>
              <a:tblPr>
                <a:tableStyleId>{BDBED569-4797-4DF1-A0F4-6AAB3CD982D8}</a:tableStyleId>
              </a:tblPr>
              <a:tblGrid>
                <a:gridCol w="1558371">
                  <a:extLst>
                    <a:ext uri="{9D8B030D-6E8A-4147-A177-3AD203B41FA5}">
                      <a16:colId xmlns:a16="http://schemas.microsoft.com/office/drawing/2014/main" val="2705784900"/>
                    </a:ext>
                  </a:extLst>
                </a:gridCol>
                <a:gridCol w="1558371">
                  <a:extLst>
                    <a:ext uri="{9D8B030D-6E8A-4147-A177-3AD203B41FA5}">
                      <a16:colId xmlns:a16="http://schemas.microsoft.com/office/drawing/2014/main" val="3341623517"/>
                    </a:ext>
                  </a:extLst>
                </a:gridCol>
                <a:gridCol w="1558371">
                  <a:extLst>
                    <a:ext uri="{9D8B030D-6E8A-4147-A177-3AD203B41FA5}">
                      <a16:colId xmlns:a16="http://schemas.microsoft.com/office/drawing/2014/main" val="3476329716"/>
                    </a:ext>
                  </a:extLst>
                </a:gridCol>
                <a:gridCol w="1558371">
                  <a:extLst>
                    <a:ext uri="{9D8B030D-6E8A-4147-A177-3AD203B41FA5}">
                      <a16:colId xmlns:a16="http://schemas.microsoft.com/office/drawing/2014/main" val="990393734"/>
                    </a:ext>
                  </a:extLst>
                </a:gridCol>
                <a:gridCol w="1558371">
                  <a:extLst>
                    <a:ext uri="{9D8B030D-6E8A-4147-A177-3AD203B41FA5}">
                      <a16:colId xmlns:a16="http://schemas.microsoft.com/office/drawing/2014/main" val="4094294340"/>
                    </a:ext>
                  </a:extLst>
                </a:gridCol>
                <a:gridCol w="3913637">
                  <a:extLst>
                    <a:ext uri="{9D8B030D-6E8A-4147-A177-3AD203B41FA5}">
                      <a16:colId xmlns:a16="http://schemas.microsoft.com/office/drawing/2014/main" val="3767874233"/>
                    </a:ext>
                  </a:extLst>
                </a:gridCol>
              </a:tblGrid>
              <a:tr h="318336">
                <a:tc gridSpan="6">
                  <a:txBody>
                    <a:bodyPr/>
                    <a:lstStyle/>
                    <a:p>
                      <a:pPr algn="ctr" fontAlgn="b"/>
                      <a:r>
                        <a:rPr lang="pt-BR" sz="1600" u="none" strike="noStrike" dirty="0">
                          <a:effectLst/>
                        </a:rPr>
                        <a:t>Dados estimados para um ciclo de desenvolvimento de seis meses</a:t>
                      </a:r>
                      <a:endParaRPr lang="pt-BR" sz="1600" b="0" i="0" u="none" strike="noStrike" dirty="0">
                        <a:solidFill>
                          <a:srgbClr val="000000"/>
                        </a:solidFill>
                        <a:effectLst/>
                        <a:latin typeface="Calibri" panose="020F0502020204030204" pitchFamily="34" charset="0"/>
                      </a:endParaRPr>
                    </a:p>
                  </a:txBody>
                  <a:tcPr marL="0" marR="0" marT="0" marB="0" anchor="b">
                    <a:lnL w="12700" cmpd="sng">
                      <a:noFill/>
                    </a:lnL>
                    <a:lnR w="12700" cmpd="sng">
                      <a:noFill/>
                    </a:lnR>
                    <a:lnT w="12700" cmpd="sng">
                      <a:noFill/>
                    </a:lnT>
                    <a:lnB w="12700" cap="flat" cmpd="sng" algn="ctr">
                      <a:solidFill>
                        <a:schemeClr val="accent1">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3709662877"/>
                  </a:ext>
                </a:extLst>
              </a:tr>
              <a:tr h="255174">
                <a:tc>
                  <a:txBody>
                    <a:bodyPr/>
                    <a:lstStyle/>
                    <a:p>
                      <a:pPr algn="ctr" fontAlgn="t"/>
                      <a:r>
                        <a:rPr lang="pt-BR" sz="1100" b="1" u="none" strike="noStrike" dirty="0">
                          <a:solidFill>
                            <a:schemeClr val="bg1"/>
                          </a:solidFill>
                          <a:effectLst/>
                        </a:rPr>
                        <a:t>Conceito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Recursos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Cronograma geral (dias)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início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Estimativa de finalização</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tc>
                  <a:txBody>
                    <a:bodyPr/>
                    <a:lstStyle/>
                    <a:p>
                      <a:pPr algn="ctr" fontAlgn="t"/>
                      <a:r>
                        <a:rPr lang="pt-BR" sz="1100" b="1" u="none" strike="noStrike" dirty="0">
                          <a:solidFill>
                            <a:schemeClr val="bg1"/>
                          </a:solidFill>
                          <a:effectLst/>
                        </a:rPr>
                        <a:t>Tarefas</a:t>
                      </a:r>
                      <a:endParaRPr lang="pt-BR" sz="1100" b="1" i="0" u="none" strike="noStrike" dirty="0">
                        <a:solidFill>
                          <a:schemeClr val="bg1"/>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2427774628"/>
                  </a:ext>
                </a:extLst>
              </a:tr>
              <a:tr h="452691">
                <a:tc>
                  <a:txBody>
                    <a:bodyPr/>
                    <a:lstStyle/>
                    <a:p>
                      <a:pPr algn="l" fontAlgn="t"/>
                      <a:r>
                        <a:rPr lang="pt-BR" sz="1100" u="none" strike="noStrike">
                          <a:effectLst/>
                        </a:rPr>
                        <a:t>Brainstorm</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O produtor conduz as </a:t>
                      </a:r>
                      <a:r>
                        <a:rPr lang="pt-BR" sz="1100" u="none" strike="noStrike" dirty="0" err="1">
                          <a:effectLst/>
                        </a:rPr>
                        <a:t>sessões,a</a:t>
                      </a:r>
                      <a:r>
                        <a:rPr lang="pt-BR" sz="1100" u="none" strike="noStrike" dirty="0">
                          <a:effectLst/>
                        </a:rPr>
                        <a:t> equipe participa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1</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08/11/2018</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Discuta os conceitos iniciais do jogo, inclusive o gênero e a plataforma</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3728847998"/>
                  </a:ext>
                </a:extLst>
              </a:tr>
              <a:tr h="318336">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a:effectLst/>
                        </a:rPr>
                        <a:t> </a:t>
                      </a:r>
                      <a:endParaRPr lang="pt-BR" sz="1100" b="0" i="0" u="none" strike="noStrike">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tc>
                  <a:txBody>
                    <a:bodyPr/>
                    <a:lstStyle/>
                    <a:p>
                      <a:pPr algn="l" fontAlgn="t"/>
                      <a:r>
                        <a:rPr lang="pt-BR" sz="1100" u="none" strike="noStrike" dirty="0">
                          <a:effectLst/>
                        </a:rPr>
                        <a:t> </a:t>
                      </a:r>
                      <a:endParaRPr lang="pt-BR" sz="1100" b="0" i="0" u="none" strike="noStrike" dirty="0">
                        <a:solidFill>
                          <a:srgbClr val="000000"/>
                        </a:solidFill>
                        <a:effectLst/>
                        <a:latin typeface="Calibri" panose="020F0502020204030204" pitchFamily="34" charset="0"/>
                      </a:endParaRPr>
                    </a:p>
                  </a:txBody>
                  <a:tcPr marL="0" marR="0" marT="0" marB="0">
                    <a:lnL w="12700" cap="flat" cmpd="sng" algn="ctr">
                      <a:solidFill>
                        <a:schemeClr val="accent1">
                          <a:lumMod val="75000"/>
                        </a:schemeClr>
                      </a:solidFill>
                      <a:prstDash val="solid"/>
                      <a:round/>
                      <a:headEnd type="none" w="med" len="med"/>
                      <a:tailEnd type="none" w="med" len="med"/>
                    </a:lnL>
                    <a:lnR w="12700" cap="flat" cmpd="sng" algn="ctr">
                      <a:solidFill>
                        <a:schemeClr val="accent1">
                          <a:lumMod val="75000"/>
                        </a:schemeClr>
                      </a:solidFill>
                      <a:prstDash val="solid"/>
                      <a:round/>
                      <a:headEnd type="none" w="med" len="med"/>
                      <a:tailEnd type="none" w="med" len="med"/>
                    </a:lnR>
                    <a:lnT w="12700" cap="flat" cmpd="sng" algn="ctr">
                      <a:solidFill>
                        <a:schemeClr val="accent1">
                          <a:lumMod val="75000"/>
                        </a:schemeClr>
                      </a:solidFill>
                      <a:prstDash val="solid"/>
                      <a:round/>
                      <a:headEnd type="none" w="med" len="med"/>
                      <a:tailEnd type="none" w="med" len="med"/>
                    </a:lnT>
                    <a:lnB w="12700" cap="flat" cmpd="sng" algn="ctr">
                      <a:solidFill>
                        <a:schemeClr val="accent1">
                          <a:lumMod val="75000"/>
                        </a:schemeClr>
                      </a:solidFill>
                      <a:prstDash val="solid"/>
                      <a:round/>
                      <a:headEnd type="none" w="med" len="med"/>
                      <a:tailEnd type="none" w="med" len="med"/>
                    </a:lnB>
                  </a:tcPr>
                </a:tc>
                <a:extLst>
                  <a:ext uri="{0D108BD9-81ED-4DB2-BD59-A6C34878D82A}">
                    <a16:rowId xmlns:a16="http://schemas.microsoft.com/office/drawing/2014/main" val="1530542935"/>
                  </a:ext>
                </a:extLst>
              </a:tr>
            </a:tbl>
          </a:graphicData>
        </a:graphic>
      </p:graphicFrame>
      <p:sp>
        <p:nvSpPr>
          <p:cNvPr id="7" name="CaixaDeTexto 5">
            <a:extLst>
              <a:ext uri="{FF2B5EF4-FFF2-40B4-BE49-F238E27FC236}">
                <a16:creationId xmlns:a16="http://schemas.microsoft.com/office/drawing/2014/main" id="{6429B92B-B878-424D-9B69-733AF4C8AFA3}"/>
              </a:ext>
            </a:extLst>
          </p:cNvPr>
          <p:cNvSpPr txBox="1"/>
          <p:nvPr/>
        </p:nvSpPr>
        <p:spPr>
          <a:xfrm>
            <a:off x="2192417" y="5724460"/>
            <a:ext cx="7807166" cy="461665"/>
          </a:xfrm>
          <a:prstGeom prst="rect">
            <a:avLst/>
          </a:prstGeom>
          <a:noFill/>
        </p:spPr>
        <p:txBody>
          <a:bodyPr wrap="square" rtlCol="0">
            <a:spAutoFit/>
          </a:bodyPr>
          <a:lstStyle/>
          <a:p>
            <a:pPr algn="ctr"/>
            <a:r>
              <a:rPr lang="pt-BR" sz="2400" dirty="0"/>
              <a:t>Descrição da fase de conceituação. Extraído de [1].</a:t>
            </a:r>
          </a:p>
        </p:txBody>
      </p:sp>
    </p:spTree>
    <p:extLst>
      <p:ext uri="{BB962C8B-B14F-4D97-AF65-F5344CB8AC3E}">
        <p14:creationId xmlns:p14="http://schemas.microsoft.com/office/powerpoint/2010/main" val="26101996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Referências</a:t>
            </a:r>
          </a:p>
        </p:txBody>
      </p:sp>
      <p:sp>
        <p:nvSpPr>
          <p:cNvPr id="6" name="Espaço Reservado para Conteúdo 5"/>
          <p:cNvSpPr>
            <a:spLocks noGrp="1"/>
          </p:cNvSpPr>
          <p:nvPr>
            <p:ph idx="1"/>
          </p:nvPr>
        </p:nvSpPr>
        <p:spPr/>
        <p:txBody>
          <a:bodyPr>
            <a:normAutofit/>
          </a:bodyPr>
          <a:lstStyle/>
          <a:p>
            <a:pPr marL="514350" indent="-514350" algn="l">
              <a:buFont typeface="+mj-lt"/>
              <a:buAutoNum type="arabicPeriod"/>
            </a:pPr>
            <a:r>
              <a:rPr lang="pt-BR" dirty="0"/>
              <a:t>Chandler, H. M.; </a:t>
            </a:r>
            <a:r>
              <a:rPr lang="pt-BR" b="1" dirty="0"/>
              <a:t>Manual de produção de jogos digitais</a:t>
            </a:r>
            <a:r>
              <a:rPr lang="pt-BR" dirty="0"/>
              <a:t>. 2 ed. Porto Alegre: </a:t>
            </a:r>
            <a:r>
              <a:rPr lang="pt-BR" dirty="0" err="1"/>
              <a:t>Bookman</a:t>
            </a:r>
            <a:r>
              <a:rPr lang="pt-BR" dirty="0"/>
              <a:t>, 2012.</a:t>
            </a:r>
          </a:p>
          <a:p>
            <a:pPr marL="514350" indent="-514350" algn="l">
              <a:buFont typeface="+mj-lt"/>
              <a:buAutoNum type="arabicPeriod"/>
            </a:pPr>
            <a:r>
              <a:rPr lang="pt-BR" dirty="0" err="1"/>
              <a:t>Tamborin</a:t>
            </a:r>
            <a:r>
              <a:rPr lang="pt-BR" dirty="0"/>
              <a:t>, W. A. J.; Paschoal, A. R. </a:t>
            </a:r>
            <a:r>
              <a:rPr lang="pt-BR" b="1" dirty="0"/>
              <a:t>Arte conceitual: aplicação prática e ilustrativa em um jogo fictício</a:t>
            </a:r>
            <a:r>
              <a:rPr lang="pt-BR" dirty="0"/>
              <a:t>. </a:t>
            </a:r>
            <a:r>
              <a:rPr lang="pt-BR" dirty="0" err="1"/>
              <a:t>Proceedings</a:t>
            </a:r>
            <a:r>
              <a:rPr lang="pt-BR" dirty="0"/>
              <a:t> </a:t>
            </a:r>
            <a:r>
              <a:rPr lang="pt-BR" dirty="0" err="1"/>
              <a:t>of</a:t>
            </a:r>
            <a:r>
              <a:rPr lang="pt-BR" dirty="0"/>
              <a:t> </a:t>
            </a:r>
            <a:r>
              <a:rPr lang="pt-BR" dirty="0" err="1"/>
              <a:t>SBGames</a:t>
            </a:r>
            <a:r>
              <a:rPr lang="pt-BR" dirty="0"/>
              <a:t>, 2013. disponível em: https://www.researchgate.net/publication/267638107_Arte_conceitual_aplicacao_pratica_e_ilustrativa_em_um_jogo_fictício.</a:t>
            </a:r>
          </a:p>
        </p:txBody>
      </p:sp>
    </p:spTree>
    <p:extLst>
      <p:ext uri="{BB962C8B-B14F-4D97-AF65-F5344CB8AC3E}">
        <p14:creationId xmlns:p14="http://schemas.microsoft.com/office/powerpoint/2010/main" val="1828423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 Pré-produção</a:t>
            </a:r>
          </a:p>
        </p:txBody>
      </p:sp>
      <p:sp>
        <p:nvSpPr>
          <p:cNvPr id="6" name="Espaço Reservado para Conteúdo 5"/>
          <p:cNvSpPr>
            <a:spLocks noGrp="1"/>
          </p:cNvSpPr>
          <p:nvPr>
            <p:ph idx="1"/>
          </p:nvPr>
        </p:nvSpPr>
        <p:spPr/>
        <p:txBody>
          <a:bodyPr>
            <a:normAutofit/>
          </a:bodyPr>
          <a:lstStyle/>
          <a:p>
            <a:r>
              <a:rPr lang="pt-BR" dirty="0"/>
              <a:t>A pré-produção pode ser dividida em 4 etapas:</a:t>
            </a:r>
          </a:p>
          <a:p>
            <a:pPr marL="514350" indent="-514350" algn="l">
              <a:buFont typeface="+mj-lt"/>
              <a:buAutoNum type="arabicPeriod"/>
            </a:pPr>
            <a:r>
              <a:rPr lang="pt-BR" dirty="0"/>
              <a:t>Conceito do jogo;</a:t>
            </a:r>
          </a:p>
          <a:p>
            <a:pPr marL="514350" indent="-514350" algn="l">
              <a:buFont typeface="+mj-lt"/>
              <a:buAutoNum type="arabicPeriod"/>
            </a:pPr>
            <a:r>
              <a:rPr lang="pt-BR" dirty="0"/>
              <a:t>Requisitos do jogo;</a:t>
            </a:r>
          </a:p>
          <a:p>
            <a:pPr marL="514350" indent="-514350" algn="l">
              <a:buFont typeface="+mj-lt"/>
              <a:buAutoNum type="arabicPeriod"/>
            </a:pPr>
            <a:r>
              <a:rPr lang="pt-BR" dirty="0"/>
              <a:t>Planejamento do jogo; e</a:t>
            </a:r>
          </a:p>
          <a:p>
            <a:pPr marL="514350" indent="-514350" algn="l">
              <a:buFont typeface="+mj-lt"/>
              <a:buAutoNum type="arabicPeriod"/>
            </a:pPr>
            <a:r>
              <a:rPr lang="pt-BR" dirty="0"/>
              <a:t>Avaliação de risco.</a:t>
            </a:r>
          </a:p>
        </p:txBody>
      </p:sp>
    </p:spTree>
    <p:extLst>
      <p:ext uri="{BB962C8B-B14F-4D97-AF65-F5344CB8AC3E}">
        <p14:creationId xmlns:p14="http://schemas.microsoft.com/office/powerpoint/2010/main" val="39663146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Requisitos do Jogo</a:t>
            </a:r>
          </a:p>
        </p:txBody>
      </p:sp>
      <p:sp>
        <p:nvSpPr>
          <p:cNvPr id="2" name="Text Placeholder 1">
            <a:extLst>
              <a:ext uri="{FF2B5EF4-FFF2-40B4-BE49-F238E27FC236}">
                <a16:creationId xmlns:a16="http://schemas.microsoft.com/office/drawing/2014/main" id="{B852064A-4C3B-484F-AA24-A70BFBE34673}"/>
              </a:ext>
            </a:extLst>
          </p:cNvPr>
          <p:cNvSpPr>
            <a:spLocks noGrp="1"/>
          </p:cNvSpPr>
          <p:nvPr>
            <p:ph type="body" idx="1"/>
          </p:nvPr>
        </p:nvSpPr>
        <p:spPr/>
        <p:txBody>
          <a:bodyPr/>
          <a:lstStyle/>
          <a:p>
            <a:endParaRPr lang="pt-BR"/>
          </a:p>
        </p:txBody>
      </p:sp>
    </p:spTree>
    <p:extLst>
      <p:ext uri="{BB962C8B-B14F-4D97-AF65-F5344CB8AC3E}">
        <p14:creationId xmlns:p14="http://schemas.microsoft.com/office/powerpoint/2010/main" val="16818413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Jogo Exemplo</a:t>
            </a:r>
          </a:p>
        </p:txBody>
      </p:sp>
      <p:sp>
        <p:nvSpPr>
          <p:cNvPr id="6" name="Espaço Reservado para Conteúdo 5"/>
          <p:cNvSpPr>
            <a:spLocks noGrp="1"/>
          </p:cNvSpPr>
          <p:nvPr>
            <p:ph idx="1"/>
          </p:nvPr>
        </p:nvSpPr>
        <p:spPr/>
        <p:txBody>
          <a:bodyPr>
            <a:normAutofit/>
          </a:bodyPr>
          <a:lstStyle/>
          <a:p>
            <a:r>
              <a:rPr lang="pt-BR" dirty="0"/>
              <a:t>Para exemplificar o resultado de cada etapa que compõe a definição dos requisitos de um jogo, será usado como exemplo um jogo derivado do Jogo da Velha chamado</a:t>
            </a:r>
            <a:br>
              <a:rPr lang="pt-BR" dirty="0"/>
            </a:br>
            <a:r>
              <a:rPr lang="pt-BR" dirty="0"/>
              <a:t>Jogo da WHIP.</a:t>
            </a:r>
          </a:p>
        </p:txBody>
      </p:sp>
    </p:spTree>
    <p:extLst>
      <p:ext uri="{BB962C8B-B14F-4D97-AF65-F5344CB8AC3E}">
        <p14:creationId xmlns:p14="http://schemas.microsoft.com/office/powerpoint/2010/main" val="593311015"/>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4370</TotalTime>
  <Words>2843</Words>
  <Application>Microsoft Office PowerPoint</Application>
  <PresentationFormat>Widescreen</PresentationFormat>
  <Paragraphs>376</Paragraphs>
  <Slides>62</Slides>
  <Notes>62</Notes>
  <HiddenSlides>0</HiddenSlides>
  <MMClips>1</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62</vt:i4>
      </vt:variant>
    </vt:vector>
  </HeadingPairs>
  <TitlesOfParts>
    <vt:vector size="66" baseType="lpstr">
      <vt:lpstr>Arial</vt:lpstr>
      <vt:lpstr>Calibri</vt:lpstr>
      <vt:lpstr>Helvetica</vt:lpstr>
      <vt:lpstr>Tema do Office</vt:lpstr>
      <vt:lpstr>Produção de Jogos Digitais</vt:lpstr>
      <vt:lpstr>Engenharia de Software</vt:lpstr>
      <vt:lpstr>Produção de Jogos</vt:lpstr>
      <vt:lpstr>Produção de Jogos</vt:lpstr>
      <vt:lpstr>Ciclo de Produção</vt:lpstr>
      <vt:lpstr>Ciclo de Produção</vt:lpstr>
      <vt:lpstr>Ciclo de Produção: Pré-produção</vt:lpstr>
      <vt:lpstr>Requisitos do Jogo</vt:lpstr>
      <vt:lpstr>Jogo Exemplo</vt:lpstr>
      <vt:lpstr>Requisitos do Jogo</vt:lpstr>
      <vt:lpstr>Requisitos do Jogo</vt:lpstr>
      <vt:lpstr>Definição dos Recursos</vt:lpstr>
      <vt:lpstr>Definição dos Recursos</vt:lpstr>
      <vt:lpstr>Definição das Etapas e Produtos</vt:lpstr>
      <vt:lpstr>Definição das Etapas</vt:lpstr>
      <vt:lpstr>Definição das Etapas</vt:lpstr>
      <vt:lpstr>Definição dos Produtos</vt:lpstr>
      <vt:lpstr>Definição dos Produtos</vt:lpstr>
      <vt:lpstr>Avaliação da Tecnologia</vt:lpstr>
      <vt:lpstr>Conceito Inicial: Jogo da WHIP</vt:lpstr>
      <vt:lpstr>Conceito Inicial: Gênero</vt:lpstr>
      <vt:lpstr>Conceito Inicial: Plataforma</vt:lpstr>
      <vt:lpstr>Conceito Inicial: Jogo da WHIP</vt:lpstr>
      <vt:lpstr>Análise SWOT</vt:lpstr>
      <vt:lpstr>Análise SWOT</vt:lpstr>
      <vt:lpstr>Análise SWOT: Pontos Fortes</vt:lpstr>
      <vt:lpstr>Análise SWOT: Pontos Fracos</vt:lpstr>
      <vt:lpstr>Análise SWOT: Oportunidades</vt:lpstr>
      <vt:lpstr>Análise SWOT: Ameaças</vt:lpstr>
      <vt:lpstr>Análise SWOT: Jogo da WHIP</vt:lpstr>
      <vt:lpstr>Análise Competitiva</vt:lpstr>
      <vt:lpstr>Aprovação do Conceito Inicial</vt:lpstr>
      <vt:lpstr>Declaração da missão</vt:lpstr>
      <vt:lpstr>Declaração da missão: Jogo da WHIP</vt:lpstr>
      <vt:lpstr>Cenário do jogo</vt:lpstr>
      <vt:lpstr>Cenário do jogo: Jogo da WHIP</vt:lpstr>
      <vt:lpstr>Mecânica do jogo</vt:lpstr>
      <vt:lpstr>Mecânica do jogo: Jogo da WHIP</vt:lpstr>
      <vt:lpstr>Mecânica do jogo: Jogo da WHIP</vt:lpstr>
      <vt:lpstr>Sinopse da História</vt:lpstr>
      <vt:lpstr>Sinopse da História: Jogo da WHIP</vt:lpstr>
      <vt:lpstr>Sinopse da História: Jogo da WHIP</vt:lpstr>
      <vt:lpstr>Arte Conceitual</vt:lpstr>
      <vt:lpstr>Arte Conceitual</vt:lpstr>
      <vt:lpstr>Arte Conceitual</vt:lpstr>
      <vt:lpstr>Arte Conceitual</vt:lpstr>
      <vt:lpstr>Arte Conceitual</vt:lpstr>
      <vt:lpstr>Arte Conceitual</vt:lpstr>
      <vt:lpstr>Arte Conceitual</vt:lpstr>
      <vt:lpstr>Arte Conceitual</vt:lpstr>
      <vt:lpstr>Arte Conceitual</vt:lpstr>
      <vt:lpstr>Elementos de Áudio</vt:lpstr>
      <vt:lpstr>Prototipagem</vt:lpstr>
      <vt:lpstr>Prototipagem</vt:lpstr>
      <vt:lpstr>Prototipagem</vt:lpstr>
      <vt:lpstr>Análise de Risco</vt:lpstr>
      <vt:lpstr>Análise de Risco</vt:lpstr>
      <vt:lpstr>Análise de Risco</vt:lpstr>
      <vt:lpstr>Venda da ideia</vt:lpstr>
      <vt:lpstr>Lançamento do projeto</vt:lpstr>
      <vt:lpstr>Descrição da Fase de Conceituação</vt:lpstr>
      <vt:lpstr>Referências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SALMO MARQUES DA SILVA JUNIOR</cp:lastModifiedBy>
  <cp:revision>365</cp:revision>
  <dcterms:created xsi:type="dcterms:W3CDTF">2017-01-10T17:35:04Z</dcterms:created>
  <dcterms:modified xsi:type="dcterms:W3CDTF">2018-11-19T17:01:32Z</dcterms:modified>
</cp:coreProperties>
</file>

<file path=docProps/thumbnail.jpeg>
</file>